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59"/>
  </p:notesMasterIdLst>
  <p:sldIdLst>
    <p:sldId id="256" r:id="rId5"/>
    <p:sldId id="260" r:id="rId6"/>
    <p:sldId id="300" r:id="rId7"/>
    <p:sldId id="263" r:id="rId8"/>
    <p:sldId id="301" r:id="rId9"/>
    <p:sldId id="264" r:id="rId10"/>
    <p:sldId id="346" r:id="rId11"/>
    <p:sldId id="342" r:id="rId12"/>
    <p:sldId id="344" r:id="rId13"/>
    <p:sldId id="345" r:id="rId14"/>
    <p:sldId id="304" r:id="rId15"/>
    <p:sldId id="305" r:id="rId16"/>
    <p:sldId id="306" r:id="rId17"/>
    <p:sldId id="347" r:id="rId18"/>
    <p:sldId id="308" r:id="rId19"/>
    <p:sldId id="348" r:id="rId20"/>
    <p:sldId id="349" r:id="rId21"/>
    <p:sldId id="310" r:id="rId22"/>
    <p:sldId id="311" r:id="rId23"/>
    <p:sldId id="319" r:id="rId24"/>
    <p:sldId id="315" r:id="rId25"/>
    <p:sldId id="316" r:id="rId26"/>
    <p:sldId id="317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338" r:id="rId44"/>
    <p:sldId id="339" r:id="rId45"/>
    <p:sldId id="268" r:id="rId46"/>
    <p:sldId id="267" r:id="rId47"/>
    <p:sldId id="285" r:id="rId48"/>
    <p:sldId id="271" r:id="rId49"/>
    <p:sldId id="275" r:id="rId50"/>
    <p:sldId id="276" r:id="rId51"/>
    <p:sldId id="289" r:id="rId52"/>
    <p:sldId id="287" r:id="rId53"/>
    <p:sldId id="293" r:id="rId54"/>
    <p:sldId id="303" r:id="rId55"/>
    <p:sldId id="291" r:id="rId56"/>
    <p:sldId id="297" r:id="rId57"/>
    <p:sldId id="302" r:id="rId5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82"/>
    <a:srgbClr val="AE190E"/>
    <a:srgbClr val="8F8FFF"/>
    <a:srgbClr val="A3A3FF"/>
    <a:srgbClr val="FF6600"/>
    <a:srgbClr val="21386F"/>
    <a:srgbClr val="1C2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6" autoAdjust="0"/>
    <p:restoredTop sz="94629" autoAdjust="0"/>
  </p:normalViewPr>
  <p:slideViewPr>
    <p:cSldViewPr snapToGrid="0" snapToObjects="1">
      <p:cViewPr>
        <p:scale>
          <a:sx n="80" d="100"/>
          <a:sy n="80" d="100"/>
        </p:scale>
        <p:origin x="-672" y="-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67300962379702"/>
          <c:y val="4.1614501312335961E-2"/>
          <c:w val="0.82010498687664046"/>
          <c:h val="0.5520856299212598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Лист1!$A$2:$A$12</c:f>
              <c:numCache>
                <c:formatCode>m/d/yyyy</c:formatCode>
                <c:ptCount val="11"/>
                <c:pt idx="0">
                  <c:v>37987</c:v>
                </c:pt>
                <c:pt idx="1">
                  <c:v>38353</c:v>
                </c:pt>
                <c:pt idx="2">
                  <c:v>38718</c:v>
                </c:pt>
                <c:pt idx="3">
                  <c:v>39083</c:v>
                </c:pt>
                <c:pt idx="4">
                  <c:v>39448</c:v>
                </c:pt>
                <c:pt idx="5">
                  <c:v>39814</c:v>
                </c:pt>
                <c:pt idx="6">
                  <c:v>40179</c:v>
                </c:pt>
                <c:pt idx="7">
                  <c:v>40544</c:v>
                </c:pt>
                <c:pt idx="8">
                  <c:v>40909</c:v>
                </c:pt>
                <c:pt idx="9">
                  <c:v>41275</c:v>
                </c:pt>
                <c:pt idx="10">
                  <c:v>41640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10.14</c:v>
                </c:pt>
                <c:pt idx="1">
                  <c:v>9.31</c:v>
                </c:pt>
                <c:pt idx="2">
                  <c:v>7.46</c:v>
                </c:pt>
                <c:pt idx="3">
                  <c:v>7.7</c:v>
                </c:pt>
                <c:pt idx="4">
                  <c:v>8.1</c:v>
                </c:pt>
                <c:pt idx="5">
                  <c:v>20.6</c:v>
                </c:pt>
                <c:pt idx="6">
                  <c:v>12.16</c:v>
                </c:pt>
                <c:pt idx="7">
                  <c:v>7.52</c:v>
                </c:pt>
                <c:pt idx="8">
                  <c:v>8.75</c:v>
                </c:pt>
                <c:pt idx="9">
                  <c:v>8.56</c:v>
                </c:pt>
                <c:pt idx="10">
                  <c:v>8.39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798016"/>
        <c:axId val="35828480"/>
      </c:lineChart>
      <c:dateAx>
        <c:axId val="3579801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35828480"/>
        <c:crosses val="autoZero"/>
        <c:auto val="1"/>
        <c:lblOffset val="100"/>
        <c:baseTimeUnit val="years"/>
      </c:dateAx>
      <c:valAx>
        <c:axId val="35828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5798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512490548688277E-2"/>
          <c:y val="4.9960875984251966E-2"/>
          <c:w val="0.87881210709990398"/>
          <c:h val="0.747254909222894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2014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56</c:v>
                </c:pt>
                <c:pt idx="1">
                  <c:v>51</c:v>
                </c:pt>
                <c:pt idx="2">
                  <c:v>47</c:v>
                </c:pt>
                <c:pt idx="3">
                  <c:v>41</c:v>
                </c:pt>
                <c:pt idx="4">
                  <c:v>42</c:v>
                </c:pt>
                <c:pt idx="5">
                  <c:v>31</c:v>
                </c:pt>
                <c:pt idx="6">
                  <c:v>33</c:v>
                </c:pt>
                <c:pt idx="7">
                  <c:v>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Облигации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2014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44</c:v>
                </c:pt>
                <c:pt idx="1">
                  <c:v>49</c:v>
                </c:pt>
                <c:pt idx="2">
                  <c:v>53</c:v>
                </c:pt>
                <c:pt idx="3">
                  <c:v>59</c:v>
                </c:pt>
                <c:pt idx="4">
                  <c:v>58</c:v>
                </c:pt>
                <c:pt idx="5">
                  <c:v>69</c:v>
                </c:pt>
                <c:pt idx="6">
                  <c:v>67</c:v>
                </c:pt>
                <c:pt idx="7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9"/>
        <c:gapDepth val="254"/>
        <c:shape val="box"/>
        <c:axId val="52776320"/>
        <c:axId val="52794496"/>
        <c:axId val="0"/>
      </c:bar3DChart>
      <c:catAx>
        <c:axId val="5277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52794496"/>
        <c:crosses val="autoZero"/>
        <c:auto val="1"/>
        <c:lblAlgn val="ctr"/>
        <c:lblOffset val="100"/>
        <c:noMultiLvlLbl val="0"/>
      </c:catAx>
      <c:valAx>
        <c:axId val="52794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776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1" dirty="0"/>
              <a:t>Млрд. руб.</a:t>
            </a:r>
          </a:p>
        </c:rich>
      </c:tx>
      <c:layout>
        <c:manualLayout>
          <c:xMode val="edge"/>
          <c:yMode val="edge"/>
          <c:x val="4.4783464566929134E-4"/>
          <c:y val="2.5758969641214352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Млрд. руб.</c:v>
                </c:pt>
              </c:strCache>
            </c:strRef>
          </c:tx>
          <c:invertIfNegative val="0"/>
          <c:cat>
            <c:numRef>
              <c:f>Лист1!$A$2:$A$10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474</c:v>
                </c:pt>
                <c:pt idx="1">
                  <c:v>897</c:v>
                </c:pt>
                <c:pt idx="2">
                  <c:v>1271</c:v>
                </c:pt>
                <c:pt idx="3">
                  <c:v>1747</c:v>
                </c:pt>
                <c:pt idx="4">
                  <c:v>2423</c:v>
                </c:pt>
                <c:pt idx="5">
                  <c:v>2984</c:v>
                </c:pt>
                <c:pt idx="6">
                  <c:v>3444</c:v>
                </c:pt>
                <c:pt idx="7">
                  <c:v>4212</c:v>
                </c:pt>
                <c:pt idx="8">
                  <c:v>5270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144192"/>
        <c:axId val="53158272"/>
      </c:barChart>
      <c:catAx>
        <c:axId val="53144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53158272"/>
        <c:crosses val="autoZero"/>
        <c:auto val="1"/>
        <c:lblAlgn val="ctr"/>
        <c:lblOffset val="100"/>
        <c:noMultiLvlLbl val="0"/>
      </c:catAx>
      <c:valAx>
        <c:axId val="53158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53144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Эмитенты</c:v>
                </c:pt>
              </c:strCache>
            </c:strRef>
          </c:tx>
          <c:marker>
            <c:symbol val="none"/>
          </c:marker>
          <c:cat>
            <c:numRef>
              <c:f>Лист1!$A$2:$A$10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236</c:v>
                </c:pt>
                <c:pt idx="1">
                  <c:v>376</c:v>
                </c:pt>
                <c:pt idx="2">
                  <c:v>482</c:v>
                </c:pt>
                <c:pt idx="3">
                  <c:v>488</c:v>
                </c:pt>
                <c:pt idx="4">
                  <c:v>432</c:v>
                </c:pt>
                <c:pt idx="5">
                  <c:v>392</c:v>
                </c:pt>
                <c:pt idx="6">
                  <c:v>351</c:v>
                </c:pt>
                <c:pt idx="7">
                  <c:v>342</c:v>
                </c:pt>
                <c:pt idx="8">
                  <c:v>355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Эмиссии</c:v>
                </c:pt>
              </c:strCache>
            </c:strRef>
          </c:tx>
          <c:marker>
            <c:symbol val="none"/>
          </c:marker>
          <c:cat>
            <c:numRef>
              <c:f>Лист1!$A$2:$A$10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308</c:v>
                </c:pt>
                <c:pt idx="1">
                  <c:v>500</c:v>
                </c:pt>
                <c:pt idx="2">
                  <c:v>632</c:v>
                </c:pt>
                <c:pt idx="3">
                  <c:v>680</c:v>
                </c:pt>
                <c:pt idx="4">
                  <c:v>661</c:v>
                </c:pt>
                <c:pt idx="5">
                  <c:v>707</c:v>
                </c:pt>
                <c:pt idx="6">
                  <c:v>771</c:v>
                </c:pt>
                <c:pt idx="7">
                  <c:v>890</c:v>
                </c:pt>
                <c:pt idx="8">
                  <c:v>1036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233152"/>
        <c:axId val="53234688"/>
      </c:lineChart>
      <c:catAx>
        <c:axId val="53233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53234688"/>
        <c:crosses val="autoZero"/>
        <c:auto val="1"/>
        <c:lblAlgn val="ctr"/>
        <c:lblOffset val="100"/>
        <c:noMultiLvlLbl val="0"/>
      </c:catAx>
      <c:valAx>
        <c:axId val="53234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532331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0.1623</cdr:x>
      <cdr:y>0.26341</cdr:y>
    </cdr:from>
    <cdr:to>
      <cdr:x>0.21158</cdr:x>
      <cdr:y>0.34525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17626" y="889000"/>
          <a:ext cx="40005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44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0.26085</cdr:x>
      <cdr:y>0.26341</cdr:y>
    </cdr:from>
    <cdr:to>
      <cdr:x>0.30309</cdr:x>
      <cdr:y>0.38758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17726" y="889000"/>
          <a:ext cx="342900" cy="4191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49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0.25733</cdr:x>
      <cdr:y>0.51458</cdr:y>
    </cdr:from>
    <cdr:to>
      <cdr:x>0.32186</cdr:x>
      <cdr:y>0.59665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89151" y="1736724"/>
          <a:ext cx="523875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51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0.35823</cdr:x>
      <cdr:y>0.25494</cdr:y>
    </cdr:from>
    <cdr:to>
      <cdr:x>0.4122</cdr:x>
      <cdr:y>0.38476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908302" y="860425"/>
          <a:ext cx="438150" cy="43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53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0.35941</cdr:x>
      <cdr:y>0.51458</cdr:y>
    </cdr:from>
    <cdr:to>
      <cdr:x>0.40282</cdr:x>
      <cdr:y>0.59665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917826" y="1736724"/>
          <a:ext cx="352425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47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0.45913</cdr:x>
      <cdr:y>0.24365</cdr:y>
    </cdr:from>
    <cdr:to>
      <cdr:x>0.57176</cdr:x>
      <cdr:y>0.51458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727451" y="8223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59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0.45209</cdr:x>
      <cdr:y>0.51458</cdr:y>
    </cdr:from>
    <cdr:to>
      <cdr:x>0.50372</cdr:x>
      <cdr:y>0.62183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670302" y="1736724"/>
          <a:ext cx="419100" cy="361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41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0.55651</cdr:x>
      <cdr:y>0.55562</cdr:y>
    </cdr:from>
    <cdr:to>
      <cdr:x>0.61048</cdr:x>
      <cdr:y>0.6952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518027" y="1875223"/>
          <a:ext cx="438150" cy="471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42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0.65506</cdr:x>
      <cdr:y>0.29597</cdr:y>
    </cdr:from>
    <cdr:to>
      <cdr:x>0.70903</cdr:x>
      <cdr:y>0.39323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318127" y="998923"/>
          <a:ext cx="438150" cy="3282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69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0.65272</cdr:x>
      <cdr:y>0.62747</cdr:y>
    </cdr:from>
    <cdr:to>
      <cdr:x>0.69026</cdr:x>
      <cdr:y>0.71496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299076" y="2117725"/>
          <a:ext cx="30480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31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0.75362</cdr:x>
      <cdr:y>0.33701</cdr:y>
    </cdr:from>
    <cdr:to>
      <cdr:x>0.79351</cdr:x>
      <cdr:y>0.4412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6118226" y="1137423"/>
          <a:ext cx="323850" cy="3516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67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0.75127</cdr:x>
      <cdr:y>0.62465</cdr:y>
    </cdr:from>
    <cdr:to>
      <cdr:x>0.79937</cdr:x>
      <cdr:y>0.77422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099176" y="2108200"/>
          <a:ext cx="390525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33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0.84865</cdr:x>
      <cdr:y>0.38476</cdr:y>
    </cdr:from>
    <cdr:to>
      <cdr:x>0.91435</cdr:x>
      <cdr:y>0.51458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6889751" y="1298575"/>
          <a:ext cx="533400" cy="4381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68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0.84982</cdr:x>
      <cdr:y>0.63594</cdr:y>
    </cdr:from>
    <cdr:to>
      <cdr:x>0.90027</cdr:x>
      <cdr:y>0.746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6899276" y="2146300"/>
          <a:ext cx="409575" cy="3714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32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0.42393</cdr:x>
      <cdr:y>0.92944</cdr:y>
    </cdr:from>
    <cdr:to>
      <cdr:x>0.44271</cdr:x>
      <cdr:y>0.97883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>
          <a:off x="3441701" y="3136900"/>
          <a:ext cx="152400" cy="166687"/>
        </a:xfrm>
        <a:prstGeom xmlns:a="http://schemas.openxmlformats.org/drawingml/2006/main" prst="rect">
          <a:avLst/>
        </a:prstGeom>
        <a:solidFill xmlns:a="http://schemas.openxmlformats.org/drawingml/2006/main">
          <a:srgbClr val="AE190E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0.46969</cdr:x>
      <cdr:y>0.90881</cdr:y>
    </cdr:from>
    <cdr:to>
      <cdr:x>0.58232</cdr:x>
      <cdr:y>1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3813176" y="3067247"/>
          <a:ext cx="914400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0.46617</cdr:x>
      <cdr:y>0.90881</cdr:y>
    </cdr:from>
    <cdr:to>
      <cdr:x>0.5788</cdr:x>
      <cdr:y>1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3784601" y="3067247"/>
          <a:ext cx="914400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Облигации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865DC-2A7E-4891-B349-550837F33360}" type="datetimeFigureOut">
              <a:rPr lang="ru-RU" smtClean="0"/>
              <a:t>02.09.2014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6A6C8-5A97-411C-A5D4-492145753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283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A1CF9-ED41-41D7-BEC6-FCBB92A2C190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47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9/2/2014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99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9/2/2014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4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9/2/2014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84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59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8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40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37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07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60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98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6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9/2/2014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11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346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537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95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41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82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373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845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561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87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96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9/2/2014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9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7371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868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96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235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7EA3-79F4-4662-8929-023BB3934E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350F-9D2F-4147-8D2A-D68DCE85E9E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551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7EA3-79F4-4662-8929-023BB3934E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350F-9D2F-4147-8D2A-D68DCE85E9E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992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7EA3-79F4-4662-8929-023BB3934E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350F-9D2F-4147-8D2A-D68DCE85E9E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7032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7EA3-79F4-4662-8929-023BB3934E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350F-9D2F-4147-8D2A-D68DCE85E9E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160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7EA3-79F4-4662-8929-023BB3934E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350F-9D2F-4147-8D2A-D68DCE85E9E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3795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7EA3-79F4-4662-8929-023BB3934E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350F-9D2F-4147-8D2A-D68DCE85E9E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1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9/2/2014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454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7EA3-79F4-4662-8929-023BB3934E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350F-9D2F-4147-8D2A-D68DCE85E9E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5646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7EA3-79F4-4662-8929-023BB3934E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350F-9D2F-4147-8D2A-D68DCE85E9E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269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7EA3-79F4-4662-8929-023BB3934E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350F-9D2F-4147-8D2A-D68DCE85E9E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97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7EA3-79F4-4662-8929-023BB3934E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350F-9D2F-4147-8D2A-D68DCE85E9E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781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7EA3-79F4-4662-8929-023BB3934E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350F-9D2F-4147-8D2A-D68DCE85E9E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0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9/2/2014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95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9/2/2014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98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9/2/2014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59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9/2/2014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17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9/2/2014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7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9/2/2014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0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5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9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DE087EA3-79F4-4662-8929-023BB3934ED8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02.09.2014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 smtClean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C9E0350F-9D2F-4147-8D2A-D68DCE85E9E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81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4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gif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jpe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jpeg"/><Relationship Id="rId7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97711" y="1014224"/>
            <a:ext cx="8569841" cy="1654969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Финансовые </a:t>
            </a:r>
            <a:r>
              <a:rPr lang="ru-RU" sz="2800" b="1" dirty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рынки и </a:t>
            </a:r>
            <a:r>
              <a:rPr lang="ru-RU" sz="2800" b="1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финансовые институты</a:t>
            </a:r>
            <a:br>
              <a:rPr lang="ru-RU" sz="2800" b="1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2800" b="1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(</a:t>
            </a:r>
            <a:r>
              <a:rPr lang="ru-RU" sz="2800" b="1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Фондовый рынок)</a:t>
            </a:r>
            <a:endParaRPr lang="en-US" sz="2900" b="1" dirty="0" smtClean="0">
              <a:solidFill>
                <a:srgbClr val="21386F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478025" y="2711705"/>
            <a:ext cx="6400800" cy="1764522"/>
          </a:xfrm>
        </p:spPr>
        <p:txBody>
          <a:bodyPr/>
          <a:lstStyle/>
          <a:p>
            <a:pPr eaLnBrk="1" hangingPunct="1">
              <a:spcAft>
                <a:spcPts val="400"/>
              </a:spcAft>
            </a:pPr>
            <a:r>
              <a:rPr lang="ru-RU" sz="2000" b="1" dirty="0" err="1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Н.И.Берзон</a:t>
            </a:r>
            <a:endParaRPr lang="ru-RU" sz="2000" b="1" dirty="0" smtClean="0">
              <a:solidFill>
                <a:srgbClr val="000066"/>
              </a:solidFill>
              <a:latin typeface="Myriad Pro"/>
              <a:ea typeface="ＭＳ Ｐゴシック"/>
              <a:cs typeface="ＭＳ Ｐゴシック"/>
            </a:endParaRPr>
          </a:p>
          <a:p>
            <a:pPr eaLnBrk="1" hangingPunct="1"/>
            <a:r>
              <a:rPr kumimoji="1" lang="ru-RU" sz="1400" b="1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Заслуженный экономист Российской Федерации,</a:t>
            </a:r>
          </a:p>
          <a:p>
            <a:pPr eaLnBrk="1" hangingPunct="1"/>
            <a:r>
              <a:rPr kumimoji="1" lang="ru-RU" sz="1400" b="1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д.э.н., </a:t>
            </a:r>
            <a:r>
              <a:rPr kumimoji="1" lang="ru-RU" sz="1400" b="1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ординарный профессор</a:t>
            </a:r>
            <a:r>
              <a:rPr kumimoji="1" lang="ru-RU" sz="1400" b="1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,</a:t>
            </a:r>
          </a:p>
          <a:p>
            <a:pPr eaLnBrk="1" hangingPunct="1"/>
            <a:r>
              <a:rPr kumimoji="1" lang="ru-RU" sz="1400" b="1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заведующий кафедрой фондового рынка и рынка инвестиций</a:t>
            </a:r>
          </a:p>
          <a:p>
            <a:pPr eaLnBrk="1" hangingPunct="1"/>
            <a:r>
              <a:rPr kumimoji="1" lang="ru-RU" sz="1400" b="1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Национального исследовательского университета</a:t>
            </a:r>
            <a:br>
              <a:rPr kumimoji="1" lang="ru-RU" sz="1400" b="1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</a:br>
            <a:r>
              <a:rPr kumimoji="1" lang="ru-RU" sz="1400" b="1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«Высшая школа экономики»</a:t>
            </a:r>
          </a:p>
          <a:p>
            <a:pPr algn="l" eaLnBrk="1" hangingPunct="1"/>
            <a:endParaRPr kumimoji="1" lang="ru-RU" sz="1400" dirty="0" smtClean="0">
              <a:solidFill>
                <a:srgbClr val="000066"/>
              </a:solidFill>
              <a:latin typeface="Myriad Pro"/>
              <a:ea typeface="ＭＳ Ｐゴシック"/>
              <a:cs typeface="ＭＳ Ｐゴシック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2" t="3489" r="43058" b="77326"/>
          <a:stretch/>
        </p:blipFill>
        <p:spPr bwMode="auto">
          <a:xfrm>
            <a:off x="3870259" y="138223"/>
            <a:ext cx="1392865" cy="107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205979"/>
            <a:ext cx="6781800" cy="85725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4F81BD">
                    <a:lumMod val="75000"/>
                  </a:srgbClr>
                </a:solidFill>
              </a:rPr>
              <a:t>ЗАВИСИМОСТЬ ДОХОДНОСТИ ОТ </a:t>
            </a:r>
            <a:r>
              <a:rPr lang="ru-RU" sz="2800" b="1" dirty="0" smtClean="0">
                <a:solidFill>
                  <a:srgbClr val="4F81BD">
                    <a:lumMod val="75000"/>
                  </a:srgbClr>
                </a:solidFill>
              </a:rPr>
              <a:t>ДЮРАЦИИ (Россия, еврооблигации, долл.)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2733" y="1202268"/>
            <a:ext cx="560493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prstClr val="white"/>
                </a:solidFill>
                <a:latin typeface="Myriad Pro"/>
              </a:rPr>
              <a:t/>
            </a:r>
            <a:br>
              <a:rPr lang="ru-RU" sz="2000" b="1" dirty="0">
                <a:solidFill>
                  <a:prstClr val="white"/>
                </a:solidFill>
                <a:latin typeface="Myriad Pro"/>
              </a:rPr>
            </a:br>
            <a:r>
              <a:rPr lang="ru-RU" sz="2000" b="1" dirty="0">
                <a:solidFill>
                  <a:prstClr val="white"/>
                </a:solidFill>
                <a:latin typeface="Myriad Pro"/>
              </a:rPr>
              <a:t>Развитие процессов секьюритизации</a:t>
            </a:r>
            <a:endParaRPr lang="en-US" sz="2000" b="1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76180" y="1201481"/>
            <a:ext cx="7518055" cy="29133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i="1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94076" y="1376920"/>
            <a:ext cx="636998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</a:pPr>
            <a:r>
              <a:rPr lang="ru-RU" sz="2000" b="1" dirty="0">
                <a:solidFill>
                  <a:prstClr val="white"/>
                </a:solidFill>
                <a:latin typeface="Calibri"/>
              </a:rPr>
              <a:t>Несмотря на то что о секьюритизации активов, которая, возможно, является одной из самых важных инноваций на финансовых рынках 20-го века, до сих пор написано не так много, она революционным образом изменила способы </a:t>
            </a:r>
            <a:r>
              <a:rPr lang="ru-RU" sz="2000" b="1" dirty="0" smtClean="0">
                <a:solidFill>
                  <a:prstClr val="white"/>
                </a:solidFill>
                <a:latin typeface="Calibri"/>
              </a:rPr>
              <a:t>осуществления заимствований </a:t>
            </a:r>
            <a:r>
              <a:rPr lang="ru-RU" sz="2000" b="1" dirty="0">
                <a:solidFill>
                  <a:prstClr val="white"/>
                </a:solidFill>
                <a:latin typeface="Calibri"/>
              </a:rPr>
              <a:t>предприятиями и их клиентами</a:t>
            </a:r>
            <a:r>
              <a:rPr lang="ru-RU" sz="2000" b="1" dirty="0" smtClean="0">
                <a:solidFill>
                  <a:prstClr val="white"/>
                </a:solidFill>
                <a:latin typeface="Calibri"/>
              </a:rPr>
              <a:t>.</a:t>
            </a:r>
          </a:p>
          <a:p>
            <a:pPr algn="just">
              <a:lnSpc>
                <a:spcPct val="95000"/>
              </a:lnSpc>
            </a:pPr>
            <a:r>
              <a:rPr lang="ru-RU" sz="2000" b="1" dirty="0" smtClean="0">
                <a:solidFill>
                  <a:prstClr val="white"/>
                </a:solidFill>
                <a:latin typeface="Calibri"/>
              </a:rPr>
              <a:t>                                     </a:t>
            </a:r>
            <a:r>
              <a:rPr lang="ru-RU" sz="2000" b="1" dirty="0">
                <a:solidFill>
                  <a:prstClr val="white"/>
                </a:solidFill>
                <a:latin typeface="Calibri"/>
              </a:rPr>
              <a:t/>
            </a:r>
            <a:br>
              <a:rPr lang="ru-RU" sz="2000" b="1" dirty="0">
                <a:solidFill>
                  <a:prstClr val="white"/>
                </a:solidFill>
                <a:latin typeface="Calibri"/>
              </a:rPr>
            </a:br>
            <a:r>
              <a:rPr lang="ru-RU" sz="2000" b="1" dirty="0">
                <a:solidFill>
                  <a:prstClr val="white"/>
                </a:solidFill>
                <a:latin typeface="Calibri"/>
              </a:rPr>
              <a:t>                                     </a:t>
            </a:r>
            <a:r>
              <a:rPr lang="ru-RU" sz="2000" i="1" dirty="0">
                <a:solidFill>
                  <a:prstClr val="white"/>
                </a:solidFill>
                <a:latin typeface="Calibri"/>
              </a:rPr>
              <a:t>(Л. Кендалл, М. Фишман) </a:t>
            </a:r>
          </a:p>
        </p:txBody>
      </p:sp>
    </p:spTree>
    <p:extLst>
      <p:ext uri="{BB962C8B-B14F-4D97-AF65-F5344CB8AC3E}">
        <p14:creationId xmlns:p14="http://schemas.microsoft.com/office/powerpoint/2010/main" val="37919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133706"/>
            <a:ext cx="7213599" cy="70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prstClr val="white"/>
                </a:solidFill>
                <a:latin typeface="Myriad Pro"/>
              </a:rPr>
              <a:t>Понятие секьюритизации</a:t>
            </a:r>
            <a:endParaRPr lang="en-US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510364" y="1135743"/>
            <a:ext cx="5443869" cy="317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ru-RU" sz="1700" b="1" dirty="0">
                <a:solidFill>
                  <a:srgbClr val="003F82"/>
                </a:solidFill>
                <a:latin typeface="Calibri"/>
              </a:rPr>
              <a:t>Секьюритизация </a:t>
            </a:r>
            <a:r>
              <a:rPr lang="ru-RU" sz="1700" dirty="0">
                <a:solidFill>
                  <a:srgbClr val="003F82"/>
                </a:solidFill>
                <a:latin typeface="Calibri"/>
              </a:rPr>
              <a:t>(от англ. </a:t>
            </a:r>
            <a:r>
              <a:rPr lang="ru-RU" sz="1700" i="1" dirty="0">
                <a:solidFill>
                  <a:srgbClr val="003F82"/>
                </a:solidFill>
                <a:latin typeface="Calibri"/>
              </a:rPr>
              <a:t>securities</a:t>
            </a:r>
            <a:r>
              <a:rPr lang="ru-RU" sz="1700" dirty="0">
                <a:solidFill>
                  <a:srgbClr val="003F82"/>
                </a:solidFill>
                <a:latin typeface="Calibri"/>
              </a:rPr>
              <a:t> — «ценные бумаги»)</a:t>
            </a:r>
            <a:r>
              <a:rPr lang="ru-RU" sz="1700" b="1" dirty="0">
                <a:solidFill>
                  <a:srgbClr val="003F82"/>
                </a:solidFill>
                <a:latin typeface="Calibri"/>
              </a:rPr>
              <a:t> — финансовый </a:t>
            </a:r>
            <a:r>
              <a:rPr lang="ru-RU" sz="1700" b="1" dirty="0" smtClean="0">
                <a:solidFill>
                  <a:srgbClr val="003F82"/>
                </a:solidFill>
                <a:latin typeface="Calibri"/>
              </a:rPr>
              <a:t>термин: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ru-RU" sz="1700" dirty="0" smtClean="0">
                <a:solidFill>
                  <a:srgbClr val="003F82"/>
                </a:solidFill>
                <a:latin typeface="Calibri"/>
              </a:rPr>
              <a:t>А</a:t>
            </a:r>
            <a:r>
              <a:rPr lang="ru-RU" sz="1700" dirty="0">
                <a:solidFill>
                  <a:srgbClr val="003F82"/>
                </a:solidFill>
                <a:latin typeface="Calibri"/>
              </a:rPr>
              <a:t>) </a:t>
            </a:r>
            <a:r>
              <a:rPr lang="ru-RU" sz="1700" u="sng" dirty="0">
                <a:solidFill>
                  <a:srgbClr val="003F82"/>
                </a:solidFill>
                <a:latin typeface="Calibri"/>
              </a:rPr>
              <a:t>в широкой трактовке </a:t>
            </a:r>
            <a:r>
              <a:rPr lang="ru-RU" sz="1700" dirty="0">
                <a:solidFill>
                  <a:srgbClr val="003F82"/>
                </a:solidFill>
                <a:latin typeface="Calibri"/>
              </a:rPr>
              <a:t>- это усиление роли и влияния ценных бумаг на финансовом рынке, 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ru-RU" sz="1700" dirty="0" smtClean="0">
                <a:solidFill>
                  <a:srgbClr val="003F82"/>
                </a:solidFill>
                <a:latin typeface="Calibri"/>
              </a:rPr>
              <a:t>Б</a:t>
            </a:r>
            <a:r>
              <a:rPr lang="ru-RU" sz="1700" dirty="0">
                <a:solidFill>
                  <a:srgbClr val="003F82"/>
                </a:solidFill>
                <a:latin typeface="Calibri"/>
              </a:rPr>
              <a:t>) </a:t>
            </a:r>
            <a:r>
              <a:rPr lang="ru-RU" sz="1700" u="sng" dirty="0">
                <a:solidFill>
                  <a:srgbClr val="003F82"/>
                </a:solidFill>
                <a:latin typeface="Calibri"/>
              </a:rPr>
              <a:t>в узком смысле </a:t>
            </a:r>
            <a:r>
              <a:rPr lang="ru-RU" sz="1700" dirty="0">
                <a:solidFill>
                  <a:srgbClr val="003F82"/>
                </a:solidFill>
                <a:latin typeface="Calibri"/>
              </a:rPr>
              <a:t>– это техника привлечения финансирования путём выпуска ценных бумаг, обеспеченных активами, генерирующими стабильные денежные потоки (например, портфель ипотечных кредитов, автокредитов, лизинговые активы, коммерческая недвижимость, генерирующая стабильный рентный доход и т. д.).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36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133706"/>
            <a:ext cx="7213599" cy="70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prstClr val="white"/>
                </a:solidFill>
                <a:latin typeface="Myriad Pro"/>
              </a:rPr>
              <a:t>Процесс секьюритизации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464805" y="1273605"/>
            <a:ext cx="5737667" cy="3438716"/>
            <a:chOff x="641945" y="1104861"/>
            <a:chExt cx="5737667" cy="3438716"/>
          </a:xfrm>
        </p:grpSpPr>
        <p:cxnSp>
          <p:nvCxnSpPr>
            <p:cNvPr id="15" name="Прямая со стрелкой 14"/>
            <p:cNvCxnSpPr/>
            <p:nvPr/>
          </p:nvCxnSpPr>
          <p:spPr bwMode="auto">
            <a:xfrm flipH="1">
              <a:off x="1877690" y="1824340"/>
              <a:ext cx="1667098" cy="357386"/>
            </a:xfrm>
            <a:prstGeom prst="straightConnector1">
              <a:avLst/>
            </a:prstGeom>
            <a:ln w="28575"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1" name="Группа 63"/>
            <p:cNvGrpSpPr/>
            <p:nvPr/>
          </p:nvGrpSpPr>
          <p:grpSpPr>
            <a:xfrm>
              <a:off x="1784330" y="1104861"/>
              <a:ext cx="3578342" cy="685757"/>
              <a:chOff x="7387030" y="3048000"/>
              <a:chExt cx="1528370" cy="1280160"/>
            </a:xfrm>
          </p:grpSpPr>
          <p:sp>
            <p:nvSpPr>
              <p:cNvPr id="22" name="AutoShape 32"/>
              <p:cNvSpPr>
                <a:spLocks noChangeArrowheads="1"/>
              </p:cNvSpPr>
              <p:nvPr/>
            </p:nvSpPr>
            <p:spPr bwMode="invGray">
              <a:xfrm>
                <a:off x="7391400" y="3048000"/>
                <a:ext cx="1524000" cy="1280160"/>
              </a:xfrm>
              <a:prstGeom prst="rect">
                <a:avLst/>
              </a:prstGeom>
              <a:solidFill>
                <a:srgbClr val="004DA2">
                  <a:alpha val="65000"/>
                </a:srgbClr>
              </a:solidFill>
              <a:ln w="12700" cmpd="sng" algn="ctr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72000" tIns="72000" rIns="72000" bIns="72000" anchor="ctr" anchorCtr="1"/>
              <a:lstStyle/>
              <a:p>
                <a:pPr algn="ctr">
                  <a:lnSpc>
                    <a:spcPct val="120000"/>
                  </a:lnSpc>
                  <a:spcBef>
                    <a:spcPct val="50000"/>
                  </a:spcBef>
                  <a:buClr>
                    <a:prstClr val="white"/>
                  </a:buClr>
                </a:pPr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Текст 3"/>
              <p:cNvSpPr txBox="1">
                <a:spLocks/>
              </p:cNvSpPr>
              <p:nvPr/>
            </p:nvSpPr>
            <p:spPr>
              <a:xfrm>
                <a:off x="7387030" y="3307078"/>
                <a:ext cx="1524000" cy="762001"/>
              </a:xfrm>
              <a:prstGeom prst="rect">
                <a:avLst/>
              </a:prstGeom>
            </p:spPr>
            <p:txBody>
              <a:bodyPr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200" b="1" kern="0" dirty="0">
                    <a:solidFill>
                      <a:sysClr val="windowText" lastClr="000000"/>
                    </a:solidFill>
                    <a:latin typeface="Calibri"/>
                  </a:rPr>
                  <a:t>Процесс секьюритизации</a:t>
                </a:r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641945" y="2222739"/>
              <a:ext cx="5737667" cy="2320838"/>
              <a:chOff x="641945" y="2121658"/>
              <a:chExt cx="5737667" cy="2320838"/>
            </a:xfrm>
          </p:grpSpPr>
          <p:grpSp>
            <p:nvGrpSpPr>
              <p:cNvPr id="8" name="Группа 63"/>
              <p:cNvGrpSpPr/>
              <p:nvPr/>
            </p:nvGrpSpPr>
            <p:grpSpPr>
              <a:xfrm>
                <a:off x="653868" y="2121658"/>
                <a:ext cx="2445600" cy="770398"/>
                <a:chOff x="7391400" y="3048000"/>
                <a:chExt cx="1525276" cy="1280160"/>
              </a:xfrm>
            </p:grpSpPr>
            <p:sp>
              <p:nvSpPr>
                <p:cNvPr id="9" name="AutoShape 32"/>
                <p:cNvSpPr>
                  <a:spLocks noChangeArrowheads="1"/>
                </p:cNvSpPr>
                <p:nvPr/>
              </p:nvSpPr>
              <p:spPr bwMode="invGray">
                <a:xfrm>
                  <a:off x="7391400" y="3048000"/>
                  <a:ext cx="1524000" cy="1280160"/>
                </a:xfrm>
                <a:prstGeom prst="rect">
                  <a:avLst/>
                </a:prstGeom>
                <a:solidFill>
                  <a:srgbClr val="FF9900">
                    <a:alpha val="60000"/>
                  </a:srgbClr>
                </a:solidFill>
                <a:ln w="12700" cmpd="sng" algn="ctr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72000" tIns="72000" rIns="72000" bIns="72000" anchor="ctr" anchorCtr="1"/>
                <a:lstStyle/>
                <a:p>
                  <a:pPr algn="ctr">
                    <a:lnSpc>
                      <a:spcPct val="120000"/>
                    </a:lnSpc>
                    <a:spcBef>
                      <a:spcPct val="50000"/>
                    </a:spcBef>
                    <a:buClr>
                      <a:prstClr val="white"/>
                    </a:buClr>
                  </a:pPr>
                  <a:endParaRPr lang="en-GB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" name="Текст 3"/>
                <p:cNvSpPr txBox="1">
                  <a:spLocks/>
                </p:cNvSpPr>
                <p:nvPr/>
              </p:nvSpPr>
              <p:spPr>
                <a:xfrm>
                  <a:off x="7392676" y="3307079"/>
                  <a:ext cx="1524000" cy="762001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algn="ctr" defTabSz="914400" fontAlgn="auto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b="1" kern="0" dirty="0">
                      <a:solidFill>
                        <a:sysClr val="windowText" lastClr="000000"/>
                      </a:solidFill>
                      <a:latin typeface="Calibri"/>
                    </a:rPr>
                    <a:t>Секьюритизация финансовых рынков</a:t>
                  </a:r>
                </a:p>
              </p:txBody>
            </p:sp>
          </p:grpSp>
          <p:grpSp>
            <p:nvGrpSpPr>
              <p:cNvPr id="13" name="Группа 63"/>
              <p:cNvGrpSpPr/>
              <p:nvPr/>
            </p:nvGrpSpPr>
            <p:grpSpPr>
              <a:xfrm>
                <a:off x="3928385" y="2131425"/>
                <a:ext cx="2448000" cy="760631"/>
                <a:chOff x="7388627" y="3048000"/>
                <a:chExt cx="1526773" cy="1280160"/>
              </a:xfrm>
            </p:grpSpPr>
            <p:sp>
              <p:nvSpPr>
                <p:cNvPr id="16" name="AutoShape 32"/>
                <p:cNvSpPr>
                  <a:spLocks noChangeArrowheads="1"/>
                </p:cNvSpPr>
                <p:nvPr/>
              </p:nvSpPr>
              <p:spPr bwMode="invGray">
                <a:xfrm>
                  <a:off x="7391400" y="3048000"/>
                  <a:ext cx="1524000" cy="1280160"/>
                </a:xfrm>
                <a:prstGeom prst="rect">
                  <a:avLst/>
                </a:prstGeom>
                <a:solidFill>
                  <a:srgbClr val="92D050">
                    <a:alpha val="60000"/>
                  </a:srgbClr>
                </a:solidFill>
                <a:ln w="12700" cmpd="sng" algn="ctr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72000" tIns="72000" rIns="72000" bIns="72000" anchor="ctr" anchorCtr="1"/>
                <a:lstStyle/>
                <a:p>
                  <a:pPr algn="ctr">
                    <a:lnSpc>
                      <a:spcPct val="120000"/>
                    </a:lnSpc>
                    <a:spcBef>
                      <a:spcPct val="50000"/>
                    </a:spcBef>
                    <a:buClr>
                      <a:prstClr val="white"/>
                    </a:buClr>
                  </a:pPr>
                  <a:endParaRPr lang="en-GB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Текст 3"/>
                <p:cNvSpPr txBox="1">
                  <a:spLocks/>
                </p:cNvSpPr>
                <p:nvPr/>
              </p:nvSpPr>
              <p:spPr>
                <a:xfrm>
                  <a:off x="7388627" y="3307078"/>
                  <a:ext cx="1524000" cy="762001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algn="ctr" defTabSz="914400" fontAlgn="auto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b="1" kern="0" dirty="0">
                      <a:solidFill>
                        <a:sysClr val="windowText" lastClr="000000"/>
                      </a:solidFill>
                      <a:latin typeface="Calibri"/>
                    </a:rPr>
                    <a:t>Секьюритизация финансовых активов</a:t>
                  </a:r>
                </a:p>
              </p:txBody>
            </p:sp>
          </p:grpSp>
          <p:grpSp>
            <p:nvGrpSpPr>
              <p:cNvPr id="24" name="Группа 63"/>
              <p:cNvGrpSpPr/>
              <p:nvPr/>
            </p:nvGrpSpPr>
            <p:grpSpPr>
              <a:xfrm>
                <a:off x="641945" y="2944358"/>
                <a:ext cx="2451030" cy="1498138"/>
                <a:chOff x="7391400" y="3048000"/>
                <a:chExt cx="1524000" cy="1280160"/>
              </a:xfrm>
            </p:grpSpPr>
            <p:sp>
              <p:nvSpPr>
                <p:cNvPr id="25" name="AutoShape 32"/>
                <p:cNvSpPr>
                  <a:spLocks noChangeArrowheads="1"/>
                </p:cNvSpPr>
                <p:nvPr/>
              </p:nvSpPr>
              <p:spPr bwMode="invGray">
                <a:xfrm>
                  <a:off x="7391400" y="3048000"/>
                  <a:ext cx="1524000" cy="1280160"/>
                </a:xfrm>
                <a:prstGeom prst="rect">
                  <a:avLst/>
                </a:prstGeom>
                <a:solidFill>
                  <a:srgbClr val="FF9900">
                    <a:alpha val="34000"/>
                  </a:srgbClr>
                </a:solidFill>
                <a:ln w="12700" cmpd="sng" algn="ctr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72000" tIns="72000" rIns="72000" bIns="72000" anchor="ctr" anchorCtr="1"/>
                <a:lstStyle/>
                <a:p>
                  <a:pPr algn="ctr">
                    <a:lnSpc>
                      <a:spcPct val="120000"/>
                    </a:lnSpc>
                    <a:spcBef>
                      <a:spcPct val="50000"/>
                    </a:spcBef>
                    <a:buClr>
                      <a:prstClr val="white"/>
                    </a:buClr>
                  </a:pPr>
                  <a:endParaRPr lang="en-GB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Текст 3"/>
                <p:cNvSpPr txBox="1">
                  <a:spLocks/>
                </p:cNvSpPr>
                <p:nvPr/>
              </p:nvSpPr>
              <p:spPr>
                <a:xfrm>
                  <a:off x="7391400" y="3199499"/>
                  <a:ext cx="1524000" cy="762001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algn="ctr" defTabSz="914400" fontAlgn="auto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b="1" kern="0" dirty="0">
                      <a:solidFill>
                        <a:sysClr val="windowText" lastClr="000000"/>
                      </a:solidFill>
                      <a:latin typeface="Calibri"/>
                    </a:rPr>
                    <a:t>Замещение банковского кредита при финансировании компаний эмиссией ценных бумаг</a:t>
                  </a:r>
                </a:p>
              </p:txBody>
            </p:sp>
          </p:grpSp>
          <p:grpSp>
            <p:nvGrpSpPr>
              <p:cNvPr id="27" name="Группа 63"/>
              <p:cNvGrpSpPr/>
              <p:nvPr/>
            </p:nvGrpSpPr>
            <p:grpSpPr>
              <a:xfrm>
                <a:off x="3925235" y="2944358"/>
                <a:ext cx="2454377" cy="1498138"/>
                <a:chOff x="7384650" y="3048000"/>
                <a:chExt cx="1530750" cy="1476828"/>
              </a:xfrm>
            </p:grpSpPr>
            <p:sp>
              <p:nvSpPr>
                <p:cNvPr id="28" name="AutoShape 32"/>
                <p:cNvSpPr>
                  <a:spLocks noChangeArrowheads="1"/>
                </p:cNvSpPr>
                <p:nvPr/>
              </p:nvSpPr>
              <p:spPr bwMode="invGray">
                <a:xfrm>
                  <a:off x="7391400" y="3048000"/>
                  <a:ext cx="1524000" cy="1476828"/>
                </a:xfrm>
                <a:prstGeom prst="rect">
                  <a:avLst/>
                </a:prstGeom>
                <a:solidFill>
                  <a:srgbClr val="92D050">
                    <a:alpha val="35000"/>
                  </a:srgbClr>
                </a:solidFill>
                <a:ln w="12700" cmpd="sng" algn="ctr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72000" tIns="72000" rIns="72000" bIns="72000" anchor="ctr" anchorCtr="1"/>
                <a:lstStyle/>
                <a:p>
                  <a:pPr algn="ctr">
                    <a:lnSpc>
                      <a:spcPct val="120000"/>
                    </a:lnSpc>
                    <a:spcBef>
                      <a:spcPct val="50000"/>
                    </a:spcBef>
                    <a:buClr>
                      <a:prstClr val="white"/>
                    </a:buClr>
                  </a:pPr>
                  <a:endParaRPr lang="en-GB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Текст 3"/>
                <p:cNvSpPr txBox="1">
                  <a:spLocks/>
                </p:cNvSpPr>
                <p:nvPr/>
              </p:nvSpPr>
              <p:spPr>
                <a:xfrm>
                  <a:off x="7384650" y="3099558"/>
                  <a:ext cx="1524000" cy="762001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algn="ctr" defTabSz="914400" fontAlgn="auto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b="1" kern="0" dirty="0">
                      <a:solidFill>
                        <a:sysClr val="windowText" lastClr="000000"/>
                      </a:solidFill>
                      <a:latin typeface="Calibri"/>
                    </a:rPr>
                    <a:t>Инновационная техника финансирования путем трансформации неликвидных финансовых активов в ценные бумаги</a:t>
                  </a:r>
                </a:p>
              </p:txBody>
            </p:sp>
          </p:grpSp>
        </p:grpSp>
        <p:cxnSp>
          <p:nvCxnSpPr>
            <p:cNvPr id="30" name="Прямая со стрелкой 29"/>
            <p:cNvCxnSpPr/>
            <p:nvPr/>
          </p:nvCxnSpPr>
          <p:spPr bwMode="auto">
            <a:xfrm>
              <a:off x="3544787" y="1824340"/>
              <a:ext cx="1666800" cy="357386"/>
            </a:xfrm>
            <a:prstGeom prst="straightConnector1">
              <a:avLst/>
            </a:prstGeom>
            <a:ln w="28575"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705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03058739"/>
              </p:ext>
            </p:extLst>
          </p:nvPr>
        </p:nvGraphicFramePr>
        <p:xfrm>
          <a:off x="558799" y="539750"/>
          <a:ext cx="8118476" cy="337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57375" y="2276474"/>
            <a:ext cx="434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56</a:t>
            </a:r>
            <a:endParaRPr lang="ru-RU" sz="1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76825" y="140017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58</a:t>
            </a:r>
            <a:endParaRPr lang="ru-RU" sz="1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47801" y="3648075"/>
            <a:ext cx="200024" cy="200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41622" y="3606998"/>
            <a:ext cx="96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Кредиты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10157" y="4263509"/>
            <a:ext cx="4446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3F82"/>
                </a:solidFill>
              </a:rPr>
              <a:t>Структура долгового рынка США</a:t>
            </a:r>
            <a:endParaRPr lang="ru-RU" sz="2000" b="1" dirty="0">
              <a:solidFill>
                <a:srgbClr val="003F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85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>
                <a:solidFill>
                  <a:prstClr val="white"/>
                </a:solidFill>
                <a:latin typeface="Myriad Pro"/>
              </a:rPr>
              <a:t>Финансирование инвестиций за счет</a:t>
            </a:r>
          </a:p>
          <a:p>
            <a:r>
              <a:rPr lang="ru-RU" b="1" dirty="0">
                <a:solidFill>
                  <a:prstClr val="white"/>
                </a:solidFill>
                <a:latin typeface="Myriad Pro"/>
              </a:rPr>
              <a:t>банковских кредитов и облигационных займов в России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788388"/>
              </p:ext>
            </p:extLst>
          </p:nvPr>
        </p:nvGraphicFramePr>
        <p:xfrm>
          <a:off x="1428749" y="1238250"/>
          <a:ext cx="7115177" cy="3507904"/>
        </p:xfrm>
        <a:graphic>
          <a:graphicData uri="http://schemas.openxmlformats.org/drawingml/2006/table">
            <a:tbl>
              <a:tblPr firstRow="1" bandRow="1"/>
              <a:tblGrid>
                <a:gridCol w="3375797"/>
                <a:gridCol w="738632"/>
                <a:gridCol w="738632"/>
                <a:gridCol w="738632"/>
                <a:gridCol w="738632"/>
                <a:gridCol w="784852"/>
              </a:tblGrid>
              <a:tr h="59415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01.01.2007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01.01.2013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Темп роста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</a:tr>
              <a:tr h="7488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млрд.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млрд.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53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Объем инвестиционных кредитов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1786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66,2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7506</a:t>
                      </a:r>
                      <a:endParaRPr lang="ru-RU" sz="1800" b="0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58,8</a:t>
                      </a:r>
                      <a:endParaRPr lang="ru-RU" sz="1800" b="0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420%</a:t>
                      </a:r>
                      <a:endParaRPr lang="ru-RU" sz="1800" b="0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4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Объем рынка корпоративных облигаций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913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33,8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5270</a:t>
                      </a:r>
                      <a:endParaRPr lang="ru-RU" sz="1800" b="0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41,2</a:t>
                      </a:r>
                      <a:endParaRPr lang="ru-RU" sz="1800" b="0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577%</a:t>
                      </a:r>
                      <a:endParaRPr lang="ru-RU" sz="1800" b="0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15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Всего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2699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12776</a:t>
                      </a:r>
                      <a:endParaRPr lang="ru-RU" sz="1800" b="0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83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>
                <a:solidFill>
                  <a:prstClr val="white"/>
                </a:solidFill>
                <a:latin typeface="Myriad Pro"/>
              </a:rPr>
              <a:t>Динамика номинального объема корпоративных облигаций, находящихся в </a:t>
            </a:r>
            <a:r>
              <a:rPr lang="ru-RU" b="1" dirty="0" smtClean="0">
                <a:solidFill>
                  <a:prstClr val="white"/>
                </a:solidFill>
                <a:latin typeface="Myriad Pro"/>
              </a:rPr>
              <a:t>обращении на начало года</a:t>
            </a:r>
            <a:endParaRPr lang="ru-RU" b="1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577890621"/>
              </p:ext>
            </p:extLst>
          </p:nvPr>
        </p:nvGraphicFramePr>
        <p:xfrm>
          <a:off x="1524000" y="1152524"/>
          <a:ext cx="6096000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1047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 smtClean="0">
                <a:solidFill>
                  <a:prstClr val="white"/>
                </a:solidFill>
                <a:latin typeface="Myriad Pro"/>
              </a:rPr>
              <a:t>Число эмитентов и количество эмиссий корпоративных облигаций на начало года</a:t>
            </a:r>
            <a:endParaRPr lang="ru-RU" b="1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05297337"/>
              </p:ext>
            </p:extLst>
          </p:nvPr>
        </p:nvGraphicFramePr>
        <p:xfrm>
          <a:off x="1352550" y="1085850"/>
          <a:ext cx="6381750" cy="372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323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Характерные </a:t>
            </a:r>
            <a:r>
              <a:rPr lang="ru-RU" sz="2000" b="1" dirty="0">
                <a:solidFill>
                  <a:prstClr val="white"/>
                </a:solidFill>
                <a:latin typeface="Myriad Pro"/>
              </a:rPr>
              <a:t>черты банковского кредитования</a:t>
            </a:r>
            <a:endParaRPr lang="en-US" sz="2000" b="1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84132" y="1111826"/>
            <a:ext cx="5242236" cy="6698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200" b="1" dirty="0" smtClean="0">
                <a:solidFill>
                  <a:prstClr val="white"/>
                </a:solidFill>
              </a:rPr>
              <a:t>Недостатки банковского кредитования</a:t>
            </a:r>
            <a:endParaRPr lang="ru-RU" sz="2200" b="1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4134" y="1798345"/>
            <a:ext cx="5242235" cy="24288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endParaRPr lang="ru-RU" sz="14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094076" y="1949896"/>
            <a:ext cx="5132292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Преобладание коротких кредитов</a:t>
            </a:r>
          </a:p>
          <a:p>
            <a:pPr marL="171450" indent="-171450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Высокая стоимость обслуживания кредитных ресурсов</a:t>
            </a:r>
          </a:p>
          <a:p>
            <a:pPr marL="171450" indent="-171450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Необходимость предоставления обеспечения по инвестиционным кредитам</a:t>
            </a:r>
          </a:p>
          <a:p>
            <a:pPr marL="171450" indent="-171450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Невозможность управления долгом</a:t>
            </a:r>
          </a:p>
        </p:txBody>
      </p:sp>
    </p:spTree>
    <p:extLst>
      <p:ext uri="{BB962C8B-B14F-4D97-AF65-F5344CB8AC3E}">
        <p14:creationId xmlns:p14="http://schemas.microsoft.com/office/powerpoint/2010/main" val="130268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prstClr val="white"/>
                </a:solidFill>
                <a:latin typeface="Myriad Pro"/>
              </a:rPr>
              <a:t>Временная структура кредитов, предоставленных российскими банками юридическим </a:t>
            </a:r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лицам</a:t>
            </a:r>
          </a:p>
          <a:p>
            <a:r>
              <a:rPr lang="ru-RU" sz="1600" dirty="0" smtClean="0">
                <a:solidFill>
                  <a:prstClr val="white"/>
                </a:solidFill>
                <a:latin typeface="Myriad Pro"/>
              </a:rPr>
              <a:t>(по </a:t>
            </a:r>
            <a:r>
              <a:rPr lang="ru-RU" sz="1600" dirty="0">
                <a:solidFill>
                  <a:prstClr val="white"/>
                </a:solidFill>
                <a:latin typeface="Myriad Pro"/>
              </a:rPr>
              <a:t>состоянию на 01.01.2013)</a:t>
            </a:r>
            <a:endParaRPr lang="en-US" sz="1600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598497"/>
              </p:ext>
            </p:extLst>
          </p:nvPr>
        </p:nvGraphicFramePr>
        <p:xfrm>
          <a:off x="2320464" y="1499192"/>
          <a:ext cx="5132959" cy="2379345"/>
        </p:xfrm>
        <a:graphic>
          <a:graphicData uri="http://schemas.openxmlformats.org/drawingml/2006/table">
            <a:tbl>
              <a:tblPr firstRow="1" bandRow="1" bandCol="1"/>
              <a:tblGrid>
                <a:gridCol w="2613043"/>
                <a:gridCol w="2519916"/>
              </a:tblGrid>
              <a:tr h="12439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Срок кредитования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Удельный вес в общем объеме  кредитования,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До 1 года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30,3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От 1 года до 3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31,5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Более 3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38,2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6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chemeClr val="bg1"/>
                </a:solidFill>
                <a:latin typeface="Myriad Pro"/>
              </a:rPr>
              <a:t>Тема 1. Организация и структура финансового рынка</a:t>
            </a:r>
            <a:endParaRPr lang="en-US" sz="20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3318509" y="2254511"/>
            <a:ext cx="556346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srgbClr val="003F82"/>
                </a:solidFill>
              </a:rPr>
              <a:t>Понятие финансового рынка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srgbClr val="003F82"/>
                </a:solidFill>
              </a:rPr>
              <a:t>Классификация финансового </a:t>
            </a:r>
            <a:r>
              <a:rPr lang="ru-RU" b="1" dirty="0" smtClean="0">
                <a:solidFill>
                  <a:srgbClr val="003F82"/>
                </a:solidFill>
              </a:rPr>
              <a:t>рынка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3F82"/>
                </a:solidFill>
              </a:rPr>
              <a:t>Секьюритизация финансового рынка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3F82"/>
                </a:solidFill>
              </a:rPr>
              <a:t>Эмиссия ценных бумаг</a:t>
            </a:r>
            <a:endParaRPr lang="ru-RU" b="1" dirty="0">
              <a:solidFill>
                <a:srgbClr val="003F8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95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prstClr val="white"/>
                </a:solidFill>
                <a:latin typeface="Myriad Pro"/>
              </a:rPr>
              <a:t>Сравнительный анализ затрат по обслуживанию кредита и облигационного займа </a:t>
            </a:r>
            <a:endParaRPr lang="en-US" sz="2000" b="1" dirty="0">
              <a:solidFill>
                <a:prstClr val="white"/>
              </a:solidFill>
              <a:latin typeface="Myriad Pro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04773" y="1141228"/>
            <a:ext cx="4207741" cy="3433632"/>
            <a:chOff x="680485" y="1215656"/>
            <a:chExt cx="3870250" cy="343363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80485" y="1215656"/>
              <a:ext cx="3870250" cy="4536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prstClr val="white"/>
                  </a:solidFill>
                </a:rPr>
                <a:t>Банковский кредит</a:t>
              </a: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680485" y="1714381"/>
              <a:ext cx="3870250" cy="2934907"/>
              <a:chOff x="680485" y="1714381"/>
              <a:chExt cx="3870250" cy="2934907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680485" y="1714381"/>
                <a:ext cx="3870250" cy="29349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10000"/>
                  </a:lnSpc>
                </a:pPr>
                <a:endParaRPr lang="ru-RU" sz="1400" b="1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705737" y="1749776"/>
                <a:ext cx="3844997" cy="26187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ru-RU" sz="1600" b="1" i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Текущие платежи</a:t>
                </a:r>
              </a:p>
              <a:p>
                <a:pPr marL="171450" indent="-171450">
                  <a:lnSpc>
                    <a:spcPct val="114000"/>
                  </a:lnSpc>
                  <a:buFont typeface="Arial" pitchFamily="34" charset="0"/>
                  <a:buChar char="•"/>
                </a:pPr>
                <a:r>
                  <a:rPr lang="ru-RU" sz="1600" b="1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Процентные платежи </a:t>
                </a:r>
                <a:r>
                  <a:rPr lang="en-US" sz="1600" b="1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r</a:t>
                </a:r>
                <a:r>
                  <a:rPr lang="ru-RU" sz="1600" b="1" baseline="-25000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н</a:t>
                </a:r>
                <a:r>
                  <a:rPr lang="ru-RU" sz="1600" b="1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 = 12% </a:t>
                </a:r>
                <a:r>
                  <a:rPr lang="ru-RU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(эффективная процентная ставка) </a:t>
                </a:r>
                <a:r>
                  <a:rPr lang="ru-RU" sz="2400" b="1" baseline="-10000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=</a:t>
                </a:r>
                <a:r>
                  <a:rPr lang="ru-RU" sz="1600" b="1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 </a:t>
                </a:r>
                <a:r>
                  <a:rPr lang="ru-RU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12,68%</a:t>
                </a:r>
              </a:p>
              <a:p>
                <a:pPr>
                  <a:lnSpc>
                    <a:spcPct val="114000"/>
                  </a:lnSpc>
                </a:pPr>
                <a:r>
                  <a:rPr lang="ru-RU" sz="1600" b="1" i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Единовременные расходы </a:t>
                </a:r>
                <a:endParaRPr lang="ru-RU" sz="1600" b="1" i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/>
                </a:endParaRPr>
              </a:p>
              <a:p>
                <a:pPr marL="285750" indent="-285750">
                  <a:lnSpc>
                    <a:spcPct val="114000"/>
                  </a:lnSpc>
                  <a:buFont typeface="Arial" panose="020B0604020202020204" pitchFamily="34" charset="0"/>
                  <a:buChar char="•"/>
                </a:pPr>
                <a:r>
                  <a:rPr lang="ru-RU" sz="1600" b="1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Залог </a:t>
                </a:r>
                <a:r>
                  <a:rPr lang="ru-RU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(оценка, страхование, регистрация и др.)</a:t>
                </a:r>
              </a:p>
              <a:p>
                <a:pPr marL="171450" indent="-171450">
                  <a:lnSpc>
                    <a:spcPct val="114000"/>
                  </a:lnSpc>
                  <a:buFont typeface="Arial" pitchFamily="34" charset="0"/>
                  <a:buChar char="•"/>
                </a:pPr>
                <a:r>
                  <a:rPr lang="ru-RU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Комиссии банка (за открытие счета, за ведение счета и др.)</a:t>
                </a:r>
              </a:p>
              <a:p>
                <a:pPr marL="171450" indent="-171450">
                  <a:lnSpc>
                    <a:spcPct val="114000"/>
                  </a:lnSpc>
                  <a:buFont typeface="Arial" pitchFamily="34" charset="0"/>
                  <a:buChar char="•"/>
                </a:pPr>
                <a:r>
                  <a:rPr lang="ru-RU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Расходы по оформлению проекта</a:t>
                </a:r>
              </a:p>
            </p:txBody>
          </p:sp>
        </p:grpSp>
      </p:grp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Группа 25"/>
          <p:cNvGrpSpPr/>
          <p:nvPr/>
        </p:nvGrpSpPr>
        <p:grpSpPr>
          <a:xfrm>
            <a:off x="4585393" y="1141228"/>
            <a:ext cx="4207741" cy="3433632"/>
            <a:chOff x="680485" y="1215656"/>
            <a:chExt cx="3870250" cy="3433632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680485" y="1215656"/>
              <a:ext cx="3870250" cy="4536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prstClr val="white"/>
                  </a:solidFill>
                </a:rPr>
                <a:t>Облигационный заем</a:t>
              </a:r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680485" y="1714381"/>
              <a:ext cx="3870250" cy="2934907"/>
              <a:chOff x="680485" y="1714381"/>
              <a:chExt cx="3870250" cy="2934907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680485" y="1714381"/>
                <a:ext cx="3870250" cy="29349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10000"/>
                  </a:lnSpc>
                </a:pPr>
                <a:endParaRPr lang="ru-RU" sz="1400" b="1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sp>
            <p:nvSpPr>
              <p:cNvPr id="30" name="Rectangle 12"/>
              <p:cNvSpPr>
                <a:spLocks noChangeArrowheads="1"/>
              </p:cNvSpPr>
              <p:nvPr/>
            </p:nvSpPr>
            <p:spPr bwMode="auto">
              <a:xfrm>
                <a:off x="705737" y="1749776"/>
                <a:ext cx="3844997" cy="2899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ru-RU" sz="1600" b="1" i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Текущие платежи</a:t>
                </a:r>
              </a:p>
              <a:p>
                <a:pPr marL="171450" indent="-171450">
                  <a:lnSpc>
                    <a:spcPct val="114000"/>
                  </a:lnSpc>
                  <a:buFont typeface="Arial" pitchFamily="34" charset="0"/>
                  <a:buChar char="•"/>
                </a:pPr>
                <a:r>
                  <a:rPr lang="ru-RU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Купонные </a:t>
                </a:r>
                <a:r>
                  <a:rPr lang="ru-RU" sz="1600" b="1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выплаты, </a:t>
                </a:r>
                <a:r>
                  <a:rPr lang="en-US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r</a:t>
                </a:r>
                <a:r>
                  <a:rPr lang="ru-RU" sz="1600" b="1" baseline="-25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н</a:t>
                </a:r>
                <a:r>
                  <a:rPr lang="ru-RU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 = 8</a:t>
                </a:r>
                <a:r>
                  <a:rPr lang="ru-RU" sz="1600" b="1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% </a:t>
                </a:r>
              </a:p>
              <a:p>
                <a:pPr>
                  <a:lnSpc>
                    <a:spcPct val="114000"/>
                  </a:lnSpc>
                </a:pPr>
                <a:r>
                  <a:rPr lang="ru-RU" sz="1600" b="1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(</a:t>
                </a:r>
                <a:r>
                  <a:rPr lang="ru-RU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эффективная процентная ставка) </a:t>
                </a:r>
                <a:r>
                  <a:rPr lang="ru-RU" sz="2400" b="1" baseline="-10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~</a:t>
                </a:r>
                <a:r>
                  <a:rPr lang="ru-RU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 8,16%</a:t>
                </a:r>
              </a:p>
              <a:p>
                <a:pPr>
                  <a:lnSpc>
                    <a:spcPct val="114000"/>
                  </a:lnSpc>
                </a:pPr>
                <a:r>
                  <a:rPr lang="ru-RU" sz="1600" b="1" i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Единовременные расходы </a:t>
                </a:r>
                <a:endParaRPr lang="ru-RU" sz="1600" b="1" i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/>
                </a:endParaRPr>
              </a:p>
              <a:p>
                <a:pPr marL="285750" indent="-285750">
                  <a:lnSpc>
                    <a:spcPct val="114000"/>
                  </a:lnSpc>
                  <a:buFont typeface="Arial" panose="020B0604020202020204" pitchFamily="34" charset="0"/>
                  <a:buChar char="•"/>
                </a:pPr>
                <a:r>
                  <a:rPr lang="ru-RU" sz="1600" b="1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Организатор </a:t>
                </a:r>
                <a:r>
                  <a:rPr lang="ru-RU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выпуска</a:t>
                </a:r>
              </a:p>
              <a:p>
                <a:pPr marL="171450" indent="-171450">
                  <a:lnSpc>
                    <a:spcPct val="114000"/>
                  </a:lnSpc>
                  <a:buFont typeface="Arial" pitchFamily="34" charset="0"/>
                  <a:buChar char="•"/>
                </a:pPr>
                <a:r>
                  <a:rPr lang="ru-RU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Андеррайтер</a:t>
                </a:r>
              </a:p>
              <a:p>
                <a:pPr marL="171450" indent="-171450">
                  <a:lnSpc>
                    <a:spcPct val="114000"/>
                  </a:lnSpc>
                  <a:buFont typeface="Arial" pitchFamily="34" charset="0"/>
                  <a:buChar char="•"/>
                </a:pPr>
                <a:r>
                  <a:rPr lang="ru-RU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Реклама</a:t>
                </a:r>
              </a:p>
              <a:p>
                <a:pPr marL="171450" indent="-171450">
                  <a:lnSpc>
                    <a:spcPct val="114000"/>
                  </a:lnSpc>
                  <a:buFont typeface="Arial" pitchFamily="34" charset="0"/>
                  <a:buChar char="•"/>
                </a:pPr>
                <a:r>
                  <a:rPr lang="ru-RU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Госпошлина</a:t>
                </a:r>
              </a:p>
              <a:p>
                <a:pPr marL="171450" indent="-171450">
                  <a:lnSpc>
                    <a:spcPct val="114000"/>
                  </a:lnSpc>
                  <a:buFont typeface="Arial" pitchFamily="34" charset="0"/>
                  <a:buChar char="•"/>
                </a:pPr>
                <a:r>
                  <a:rPr lang="ru-RU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Комиссия биржи</a:t>
                </a:r>
              </a:p>
              <a:p>
                <a:pPr marL="171450" indent="-171450">
                  <a:lnSpc>
                    <a:spcPct val="114000"/>
                  </a:lnSpc>
                  <a:buFont typeface="Arial" pitchFamily="34" charset="0"/>
                  <a:buChar char="•"/>
                </a:pPr>
                <a:r>
                  <a:rPr lang="ru-RU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/>
                  </a:rPr>
                  <a:t>Комиссия депозитария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32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Эффективная процентная ставка</a:t>
            </a:r>
            <a:endParaRPr lang="ru-RU" sz="2000" b="1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661046" y="1752477"/>
            <a:ext cx="5443869" cy="116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solidFill>
                  <a:srgbClr val="003F82"/>
                </a:solidFill>
                <a:latin typeface="Calibri"/>
              </a:rPr>
              <a:t>Где: </a:t>
            </a:r>
            <a:r>
              <a:rPr lang="ru-RU" sz="1700" dirty="0" smtClean="0">
                <a:solidFill>
                  <a:srgbClr val="003F82"/>
                </a:solidFill>
                <a:latin typeface="Calibri"/>
              </a:rPr>
              <a:t> </a:t>
            </a:r>
            <a:r>
              <a:rPr lang="ru-RU" sz="2800" dirty="0" smtClean="0">
                <a:solidFill>
                  <a:srgbClr val="003F82"/>
                </a:solidFill>
                <a:latin typeface="Calibri"/>
              </a:rPr>
              <a:t>r</a:t>
            </a:r>
            <a:r>
              <a:rPr lang="ru-RU" sz="2000" dirty="0" smtClean="0">
                <a:solidFill>
                  <a:srgbClr val="003F82"/>
                </a:solidFill>
                <a:latin typeface="Calibri"/>
              </a:rPr>
              <a:t>э</a:t>
            </a:r>
            <a:r>
              <a:rPr lang="ru-RU" sz="1700" dirty="0" smtClean="0">
                <a:solidFill>
                  <a:srgbClr val="003F82"/>
                </a:solidFill>
                <a:latin typeface="Calibri"/>
              </a:rPr>
              <a:t> </a:t>
            </a:r>
            <a:r>
              <a:rPr lang="ru-RU" sz="1700" dirty="0">
                <a:solidFill>
                  <a:srgbClr val="003F82"/>
                </a:solidFill>
                <a:latin typeface="Calibri"/>
              </a:rPr>
              <a:t>– эффективная процентная </a:t>
            </a:r>
            <a:r>
              <a:rPr lang="ru-RU" sz="1700" dirty="0" smtClean="0">
                <a:solidFill>
                  <a:srgbClr val="003F82"/>
                </a:solidFill>
                <a:latin typeface="Calibri"/>
              </a:rPr>
              <a:t>ставка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solidFill>
                  <a:srgbClr val="003F82"/>
                </a:solidFill>
                <a:latin typeface="Calibri"/>
              </a:rPr>
              <a:t>	</a:t>
            </a:r>
            <a:r>
              <a:rPr lang="ru-RU" sz="2800" dirty="0" smtClean="0">
                <a:solidFill>
                  <a:srgbClr val="003F82"/>
                </a:solidFill>
                <a:latin typeface="Calibri"/>
              </a:rPr>
              <a:t>r</a:t>
            </a:r>
            <a:r>
              <a:rPr lang="ru-RU" sz="2000" dirty="0" smtClean="0">
                <a:solidFill>
                  <a:srgbClr val="003F82"/>
                </a:solidFill>
                <a:latin typeface="Calibri"/>
              </a:rPr>
              <a:t>н</a:t>
            </a:r>
            <a:r>
              <a:rPr lang="ru-RU" sz="1700" dirty="0" smtClean="0">
                <a:solidFill>
                  <a:srgbClr val="003F82"/>
                </a:solidFill>
                <a:latin typeface="Calibri"/>
              </a:rPr>
              <a:t> </a:t>
            </a:r>
            <a:r>
              <a:rPr lang="ru-RU" sz="1700" dirty="0">
                <a:solidFill>
                  <a:srgbClr val="003F82"/>
                </a:solidFill>
                <a:latin typeface="Calibri"/>
              </a:rPr>
              <a:t>– номинальная процентная </a:t>
            </a:r>
            <a:r>
              <a:rPr lang="ru-RU" sz="1700" dirty="0" smtClean="0">
                <a:solidFill>
                  <a:srgbClr val="003F82"/>
                </a:solidFill>
                <a:latin typeface="Calibri"/>
              </a:rPr>
              <a:t>ставка</a:t>
            </a:r>
          </a:p>
          <a:p>
            <a:pPr>
              <a:lnSpc>
                <a:spcPct val="85000"/>
              </a:lnSpc>
              <a:spcBef>
                <a:spcPts val="800"/>
              </a:spcBef>
              <a:spcAft>
                <a:spcPts val="0"/>
              </a:spcAft>
            </a:pPr>
            <a:r>
              <a:rPr lang="ru-RU" sz="1700" dirty="0">
                <a:solidFill>
                  <a:srgbClr val="003F82"/>
                </a:solidFill>
                <a:latin typeface="Calibri"/>
              </a:rPr>
              <a:t>	</a:t>
            </a:r>
            <a:r>
              <a:rPr lang="ru-RU" dirty="0" smtClean="0">
                <a:solidFill>
                  <a:srgbClr val="003F82"/>
                </a:solidFill>
                <a:latin typeface="Calibri"/>
              </a:rPr>
              <a:t>m</a:t>
            </a:r>
            <a:r>
              <a:rPr lang="ru-RU" sz="1700" dirty="0" smtClean="0">
                <a:solidFill>
                  <a:srgbClr val="003F82"/>
                </a:solidFill>
                <a:latin typeface="Calibri"/>
              </a:rPr>
              <a:t> </a:t>
            </a:r>
            <a:r>
              <a:rPr lang="ru-RU" sz="1700" dirty="0">
                <a:solidFill>
                  <a:srgbClr val="003F82"/>
                </a:solidFill>
                <a:latin typeface="Calibri"/>
              </a:rPr>
              <a:t>– частота процентных выплат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995180" y="1077398"/>
            <a:ext cx="4040370" cy="673472"/>
            <a:chOff x="995180" y="1162462"/>
            <a:chExt cx="4040370" cy="673472"/>
          </a:xfrm>
        </p:grpSpPr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995180" y="1312714"/>
              <a:ext cx="404037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800"/>
                </a:spcAft>
              </a:pPr>
              <a:r>
                <a:rPr lang="pl-PL" sz="2800" b="1">
                  <a:solidFill>
                    <a:srgbClr val="003F82"/>
                  </a:solidFill>
                  <a:latin typeface="Calibri"/>
                </a:rPr>
                <a:t>r</a:t>
              </a:r>
              <a:r>
                <a:rPr lang="pl-PL" sz="2000" b="1">
                  <a:solidFill>
                    <a:srgbClr val="003F82"/>
                  </a:solidFill>
                  <a:latin typeface="Calibri"/>
                </a:rPr>
                <a:t>э</a:t>
              </a:r>
              <a:r>
                <a:rPr lang="pl-PL" sz="2200" b="1">
                  <a:solidFill>
                    <a:srgbClr val="003F82"/>
                  </a:solidFill>
                  <a:latin typeface="Calibri"/>
                </a:rPr>
                <a:t> </a:t>
              </a:r>
              <a:r>
                <a:rPr lang="pl-PL" sz="2800" b="1" smtClean="0">
                  <a:solidFill>
                    <a:srgbClr val="003F82"/>
                  </a:solidFill>
                  <a:latin typeface="Calibri"/>
                </a:rPr>
                <a:t>=</a:t>
              </a:r>
              <a:r>
                <a:rPr lang="ru-RU" sz="2800" b="1" dirty="0" smtClean="0">
                  <a:solidFill>
                    <a:srgbClr val="003F82"/>
                  </a:solidFill>
                  <a:latin typeface="Calibri"/>
                </a:rPr>
                <a:t> </a:t>
              </a:r>
              <a:r>
                <a:rPr lang="pl-PL" sz="2800" b="1" smtClean="0">
                  <a:solidFill>
                    <a:srgbClr val="003F82"/>
                  </a:solidFill>
                  <a:latin typeface="Calibri"/>
                </a:rPr>
                <a:t>[ </a:t>
              </a:r>
              <a:r>
                <a:rPr lang="pl-PL" sz="2800" b="1">
                  <a:solidFill>
                    <a:srgbClr val="003F82"/>
                  </a:solidFill>
                  <a:latin typeface="Calibri"/>
                </a:rPr>
                <a:t>(</a:t>
              </a:r>
              <a:r>
                <a:rPr lang="pl-PL" sz="2800" b="1" smtClean="0">
                  <a:solidFill>
                    <a:srgbClr val="003F82"/>
                  </a:solidFill>
                  <a:latin typeface="Calibri"/>
                </a:rPr>
                <a:t>1</a:t>
              </a:r>
              <a:r>
                <a:rPr lang="ru-RU" sz="2800" b="1" dirty="0" smtClean="0">
                  <a:solidFill>
                    <a:srgbClr val="003F82"/>
                  </a:solidFill>
                  <a:latin typeface="Calibri"/>
                </a:rPr>
                <a:t> </a:t>
              </a:r>
              <a:r>
                <a:rPr lang="pl-PL" sz="2800" b="1" smtClean="0">
                  <a:solidFill>
                    <a:srgbClr val="003F82"/>
                  </a:solidFill>
                  <a:latin typeface="Calibri"/>
                </a:rPr>
                <a:t>+ </a:t>
              </a:r>
              <a:r>
                <a:rPr lang="pl-PL" sz="2800" b="1">
                  <a:solidFill>
                    <a:srgbClr val="003F82"/>
                  </a:solidFill>
                  <a:latin typeface="Calibri"/>
                </a:rPr>
                <a:t>r</a:t>
              </a:r>
              <a:r>
                <a:rPr lang="pl-PL" sz="2000" b="1">
                  <a:solidFill>
                    <a:srgbClr val="003F82"/>
                  </a:solidFill>
                  <a:latin typeface="Calibri"/>
                </a:rPr>
                <a:t>н/m</a:t>
              </a:r>
              <a:r>
                <a:rPr lang="pl-PL" sz="2200" b="1">
                  <a:solidFill>
                    <a:srgbClr val="003F82"/>
                  </a:solidFill>
                  <a:latin typeface="Calibri"/>
                </a:rPr>
                <a:t> </a:t>
              </a:r>
              <a:r>
                <a:rPr lang="pl-PL" sz="2800" b="1">
                  <a:solidFill>
                    <a:srgbClr val="003F82"/>
                  </a:solidFill>
                  <a:latin typeface="Calibri"/>
                </a:rPr>
                <a:t>)  - 1</a:t>
              </a:r>
              <a:r>
                <a:rPr lang="pl-PL" sz="2800" b="1" smtClean="0">
                  <a:solidFill>
                    <a:srgbClr val="003F82"/>
                  </a:solidFill>
                  <a:latin typeface="Calibri"/>
                </a:rPr>
                <a:t>]</a:t>
              </a:r>
              <a:r>
                <a:rPr lang="ru-RU" sz="2800" b="1" dirty="0" smtClean="0">
                  <a:solidFill>
                    <a:srgbClr val="003F82"/>
                  </a:solidFill>
                  <a:latin typeface="Calibri"/>
                </a:rPr>
                <a:t> </a:t>
              </a:r>
              <a:r>
                <a:rPr lang="pl-PL" sz="2800" b="1" smtClean="0">
                  <a:solidFill>
                    <a:srgbClr val="003F82"/>
                  </a:solidFill>
                  <a:latin typeface="Calibri"/>
                </a:rPr>
                <a:t>•</a:t>
              </a:r>
              <a:r>
                <a:rPr lang="ru-RU" sz="2800" b="1" dirty="0" smtClean="0">
                  <a:solidFill>
                    <a:srgbClr val="003F82"/>
                  </a:solidFill>
                  <a:latin typeface="Calibri"/>
                </a:rPr>
                <a:t> </a:t>
              </a:r>
              <a:r>
                <a:rPr lang="pl-PL" sz="2800" b="1" smtClean="0">
                  <a:solidFill>
                    <a:srgbClr val="003F82"/>
                  </a:solidFill>
                  <a:latin typeface="Calibri"/>
                </a:rPr>
                <a:t>100</a:t>
              </a:r>
              <a:endParaRPr lang="ru-RU" sz="2800" b="1" dirty="0">
                <a:solidFill>
                  <a:srgbClr val="003F82"/>
                </a:solidFill>
                <a:latin typeface="Calibri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3130365" y="1162462"/>
              <a:ext cx="2941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800"/>
                </a:spcAft>
              </a:pPr>
              <a:r>
                <a:rPr lang="en-US" b="1" dirty="0" smtClean="0">
                  <a:solidFill>
                    <a:srgbClr val="003F82"/>
                  </a:solidFill>
                  <a:latin typeface="Calibri"/>
                </a:rPr>
                <a:t>m</a:t>
              </a:r>
              <a:endParaRPr lang="en-US" b="1" dirty="0">
                <a:solidFill>
                  <a:srgbClr val="003F82"/>
                </a:solidFill>
                <a:latin typeface="Calibri"/>
              </a:endParaRPr>
            </a:p>
          </p:txBody>
        </p:sp>
      </p:grp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204769" y="3102271"/>
            <a:ext cx="575221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ru-RU" sz="1700" dirty="0">
                <a:solidFill>
                  <a:srgbClr val="003F82"/>
                </a:solidFill>
                <a:latin typeface="Calibri"/>
              </a:rPr>
              <a:t>Если номинальная ставка равна 12%, при этом проценты выплачиваются ежемесячно, то эффективная ставка равна: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286318" y="3717819"/>
            <a:ext cx="6049092" cy="630942"/>
            <a:chOff x="995178" y="1204992"/>
            <a:chExt cx="6049092" cy="630942"/>
          </a:xfrm>
        </p:grpSpPr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995178" y="1312714"/>
              <a:ext cx="604909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800"/>
                </a:spcAft>
              </a:pPr>
              <a:r>
                <a:rPr lang="pl-PL" sz="2800" b="1">
                  <a:solidFill>
                    <a:srgbClr val="003F82"/>
                  </a:solidFill>
                  <a:latin typeface="Calibri"/>
                </a:rPr>
                <a:t>r</a:t>
              </a:r>
              <a:r>
                <a:rPr lang="pl-PL" sz="2000" b="1">
                  <a:solidFill>
                    <a:srgbClr val="003F82"/>
                  </a:solidFill>
                  <a:latin typeface="Calibri"/>
                </a:rPr>
                <a:t>э</a:t>
              </a:r>
              <a:r>
                <a:rPr lang="pl-PL" sz="2200" b="1">
                  <a:solidFill>
                    <a:srgbClr val="003F82"/>
                  </a:solidFill>
                  <a:latin typeface="Calibri"/>
                </a:rPr>
                <a:t> </a:t>
              </a:r>
              <a:r>
                <a:rPr lang="pl-PL" sz="2800" b="1" smtClean="0">
                  <a:solidFill>
                    <a:srgbClr val="003F82"/>
                  </a:solidFill>
                  <a:latin typeface="Calibri"/>
                </a:rPr>
                <a:t>=</a:t>
              </a:r>
              <a:r>
                <a:rPr lang="ru-RU" sz="2800" b="1" dirty="0" smtClean="0">
                  <a:solidFill>
                    <a:srgbClr val="003F82"/>
                  </a:solidFill>
                  <a:latin typeface="Calibri"/>
                </a:rPr>
                <a:t> </a:t>
              </a:r>
              <a:r>
                <a:rPr lang="pl-PL" sz="2800" b="1" smtClean="0">
                  <a:solidFill>
                    <a:srgbClr val="003F82"/>
                  </a:solidFill>
                  <a:latin typeface="Calibri"/>
                </a:rPr>
                <a:t>[(1+</a:t>
              </a:r>
              <a:r>
                <a:rPr lang="ru-RU" sz="2800" b="1" dirty="0" smtClean="0">
                  <a:solidFill>
                    <a:srgbClr val="003F82"/>
                  </a:solidFill>
                  <a:latin typeface="Calibri"/>
                </a:rPr>
                <a:t>0,12/12</a:t>
              </a:r>
              <a:r>
                <a:rPr lang="pl-PL" sz="2200" b="1" smtClean="0">
                  <a:solidFill>
                    <a:srgbClr val="003F82"/>
                  </a:solidFill>
                  <a:latin typeface="Calibri"/>
                </a:rPr>
                <a:t> </a:t>
              </a:r>
              <a:r>
                <a:rPr lang="pl-PL" sz="2800" b="1">
                  <a:solidFill>
                    <a:srgbClr val="003F82"/>
                  </a:solidFill>
                  <a:latin typeface="Calibri"/>
                </a:rPr>
                <a:t>) </a:t>
              </a:r>
              <a:r>
                <a:rPr lang="pl-PL" sz="2800" b="1" smtClean="0">
                  <a:solidFill>
                    <a:srgbClr val="003F82"/>
                  </a:solidFill>
                  <a:latin typeface="Calibri"/>
                </a:rPr>
                <a:t>-</a:t>
              </a:r>
              <a:r>
                <a:rPr lang="ru-RU" sz="2800" b="1" dirty="0" smtClean="0">
                  <a:solidFill>
                    <a:srgbClr val="003F82"/>
                  </a:solidFill>
                  <a:latin typeface="Calibri"/>
                </a:rPr>
                <a:t> </a:t>
              </a:r>
              <a:r>
                <a:rPr lang="pl-PL" sz="2800" b="1" smtClean="0">
                  <a:solidFill>
                    <a:srgbClr val="003F82"/>
                  </a:solidFill>
                  <a:latin typeface="Calibri"/>
                </a:rPr>
                <a:t>1]•100</a:t>
              </a:r>
              <a:r>
                <a:rPr lang="ru-RU" sz="2800" b="1" dirty="0" smtClean="0">
                  <a:solidFill>
                    <a:srgbClr val="003F82"/>
                  </a:solidFill>
                  <a:latin typeface="Calibri"/>
                </a:rPr>
                <a:t> = 12,68%</a:t>
              </a:r>
              <a:endParaRPr lang="ru-RU" sz="2800" b="1" dirty="0">
                <a:solidFill>
                  <a:srgbClr val="003F82"/>
                </a:solidFill>
                <a:latin typeface="Calibri"/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/>
          </p:nvSpPr>
          <p:spPr bwMode="auto">
            <a:xfrm>
              <a:off x="3440724" y="1204992"/>
              <a:ext cx="49559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800"/>
                </a:spcAft>
              </a:pPr>
              <a:r>
                <a:rPr lang="ru-RU" sz="1600" b="1" dirty="0" smtClean="0">
                  <a:solidFill>
                    <a:srgbClr val="003F82"/>
                  </a:solidFill>
                  <a:latin typeface="Calibri"/>
                </a:rPr>
                <a:t>12</a:t>
              </a:r>
              <a:endParaRPr lang="en-US" sz="1600" b="1" dirty="0">
                <a:solidFill>
                  <a:srgbClr val="003F82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866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prstClr val="white"/>
                </a:solidFill>
                <a:latin typeface="Myriad Pro"/>
              </a:rPr>
              <a:t>Н</a:t>
            </a:r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оминальные и эффективные процентные ставки</a:t>
            </a:r>
            <a:endParaRPr lang="ru-RU" sz="2000" b="1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155198"/>
              </p:ext>
            </p:extLst>
          </p:nvPr>
        </p:nvGraphicFramePr>
        <p:xfrm>
          <a:off x="2179674" y="1558702"/>
          <a:ext cx="4966344" cy="2362200"/>
        </p:xfrm>
        <a:graphic>
          <a:graphicData uri="http://schemas.openxmlformats.org/drawingml/2006/table">
            <a:tbl>
              <a:tblPr/>
              <a:tblGrid>
                <a:gridCol w="1867544"/>
                <a:gridCol w="774700"/>
                <a:gridCol w="774700"/>
                <a:gridCol w="774700"/>
                <a:gridCol w="774700"/>
              </a:tblGrid>
              <a:tr h="60007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Количество процентных выплат в году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Номинальные процентные ставки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5,06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15,56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5,09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10,38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15,87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21,55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5,12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10,47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16,08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21,94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365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5,13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10,52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16,18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22,13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5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prstClr val="white"/>
                </a:solidFill>
                <a:latin typeface="Myriad Pro"/>
              </a:rPr>
              <a:t>Эквивалентность процентных ставок</a:t>
            </a:r>
            <a:endParaRPr lang="en-US" sz="2000" b="1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327787" y="2009633"/>
            <a:ext cx="8474051" cy="1454069"/>
            <a:chOff x="375386" y="1116494"/>
            <a:chExt cx="8474051" cy="1454069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375386" y="1116569"/>
              <a:ext cx="3632367" cy="1453994"/>
              <a:chOff x="-189988" y="1084676"/>
              <a:chExt cx="6335604" cy="2998382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-189988" y="1084676"/>
                <a:ext cx="6335604" cy="299838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i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457199" y="1201479"/>
                <a:ext cx="5688417" cy="27608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600"/>
                  </a:spcAft>
                </a:pPr>
                <a:r>
                  <a:rPr lang="ru-RU" sz="2000" b="1" dirty="0">
                    <a:solidFill>
                      <a:prstClr val="white"/>
                    </a:solidFill>
                    <a:latin typeface="Calibri"/>
                  </a:rPr>
                  <a:t>Номинальная процентная ставка = 12% годовых</a:t>
                </a:r>
              </a:p>
              <a:p>
                <a:pPr>
                  <a:lnSpc>
                    <a:spcPct val="95000"/>
                  </a:lnSpc>
                  <a:spcAft>
                    <a:spcPts val="600"/>
                  </a:spcAft>
                </a:pPr>
                <a:r>
                  <a:rPr lang="ru-RU" sz="2000" b="1" dirty="0" smtClean="0">
                    <a:solidFill>
                      <a:prstClr val="white"/>
                    </a:solidFill>
                    <a:latin typeface="Calibri"/>
                  </a:rPr>
                  <a:t>Частота процентных </a:t>
                </a:r>
                <a:r>
                  <a:rPr lang="ru-RU" sz="2000" b="1" dirty="0">
                    <a:solidFill>
                      <a:prstClr val="white"/>
                    </a:solidFill>
                    <a:latin typeface="Calibri"/>
                  </a:rPr>
                  <a:t>выплат = 12 раз в году</a:t>
                </a: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5246920" y="1116494"/>
              <a:ext cx="3602517" cy="1453994"/>
              <a:chOff x="469869" y="1084521"/>
              <a:chExt cx="6283539" cy="2998382"/>
            </a:xfrm>
          </p:grpSpPr>
          <p:sp>
            <p:nvSpPr>
              <p:cNvPr id="23" name="Прямоугольник 22"/>
              <p:cNvSpPr/>
              <p:nvPr/>
            </p:nvSpPr>
            <p:spPr>
              <a:xfrm>
                <a:off x="469869" y="1084521"/>
                <a:ext cx="6005359" cy="299838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i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1064991" y="1201479"/>
                <a:ext cx="5688417" cy="2866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1000"/>
                  </a:spcAft>
                </a:pPr>
                <a:r>
                  <a:rPr lang="ru-RU" sz="2000" b="1" dirty="0">
                    <a:solidFill>
                      <a:prstClr val="white"/>
                    </a:solidFill>
                    <a:latin typeface="Calibri"/>
                  </a:rPr>
                  <a:t>Номинальная процентная ставка = 12,68% годовых</a:t>
                </a:r>
              </a:p>
              <a:p>
                <a:pPr>
                  <a:lnSpc>
                    <a:spcPct val="95000"/>
                  </a:lnSpc>
                  <a:spcAft>
                    <a:spcPts val="1000"/>
                  </a:spcAft>
                </a:pPr>
                <a:r>
                  <a:rPr lang="ru-RU" sz="2000" b="1" dirty="0">
                    <a:solidFill>
                      <a:prstClr val="white"/>
                    </a:solidFill>
                    <a:latin typeface="Calibri"/>
                  </a:rPr>
                  <a:t>Частота процентных выплат = 1 раз в год</a:t>
                </a:r>
              </a:p>
            </p:txBody>
          </p:sp>
        </p:grpSp>
        <p:sp>
          <p:nvSpPr>
            <p:cNvPr id="5" name="Равно 4"/>
            <p:cNvSpPr/>
            <p:nvPr/>
          </p:nvSpPr>
          <p:spPr>
            <a:xfrm>
              <a:off x="4281789" y="1591825"/>
              <a:ext cx="719882" cy="552893"/>
            </a:xfrm>
            <a:prstGeom prst="mathEqual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Правая фигурная скобка 1"/>
          <p:cNvSpPr/>
          <p:nvPr/>
        </p:nvSpPr>
        <p:spPr>
          <a:xfrm>
            <a:off x="3960154" y="2034409"/>
            <a:ext cx="179044" cy="145399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Левая фигурная скобка 2"/>
          <p:cNvSpPr/>
          <p:nvPr/>
        </p:nvSpPr>
        <p:spPr>
          <a:xfrm>
            <a:off x="4960426" y="2066345"/>
            <a:ext cx="219001" cy="144676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51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prstClr val="white"/>
                </a:solidFill>
                <a:latin typeface="Myriad Pro"/>
              </a:rPr>
              <a:t>Характеристика инструментов долгового финансирования</a:t>
            </a:r>
            <a:endParaRPr lang="en-US" sz="2000" b="1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109823"/>
              </p:ext>
            </p:extLst>
          </p:nvPr>
        </p:nvGraphicFramePr>
        <p:xfrm>
          <a:off x="447675" y="1017250"/>
          <a:ext cx="8429625" cy="3994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6427"/>
                <a:gridCol w="4313198"/>
              </a:tblGrid>
              <a:tr h="5155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effectLst/>
                        </a:rPr>
                        <a:t>Кредит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effectLst/>
                        </a:rPr>
                        <a:t>Облигационный заем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9" marR="6899" marT="6899" marB="0" anchor="ctr"/>
                </a:tc>
              </a:tr>
              <a:tr h="5155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</a:rPr>
                        <a:t>Преобладание коротких кредитов</a:t>
                      </a:r>
                      <a:endParaRPr lang="ru-RU" sz="1600" b="0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62087" marR="6899" marT="68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</a:rPr>
                        <a:t>Более длительный срок привлечения финансовых ресурсов</a:t>
                      </a:r>
                      <a:endParaRPr lang="ru-RU" sz="1600" b="0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62087" marR="6899" marT="6899" marB="0" anchor="ctr"/>
                </a:tc>
              </a:tr>
              <a:tr h="5155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</a:rPr>
                        <a:t>Высокая стоимость обслуживания кредитных ресурсов</a:t>
                      </a:r>
                      <a:endParaRPr lang="ru-RU" sz="1600" b="0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62087" marR="6899" marT="68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</a:rPr>
                        <a:t>Более низкая стоимость заимствования </a:t>
                      </a:r>
                      <a:endParaRPr lang="ru-RU" sz="1600" b="0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62087" marR="6899" marT="6899" marB="0" anchor="ctr"/>
                </a:tc>
              </a:tr>
              <a:tr h="85492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</a:rPr>
                        <a:t>Необходимость предоставления обеспечения по инвестиционным кредитам</a:t>
                      </a:r>
                      <a:endParaRPr lang="ru-RU" sz="1600" b="0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62087" marR="6899" marT="68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</a:rPr>
                        <a:t>Преобладание выпуска необеспеченных облигаций</a:t>
                      </a:r>
                      <a:endParaRPr lang="ru-RU" sz="1600" b="0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62087" marR="6899" marT="6899" marB="0" anchor="ctr"/>
                </a:tc>
              </a:tr>
              <a:tr h="85492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</a:rPr>
                        <a:t>Изменение сроков выдачи и погашения кредита возможны только по согласованию с банком</a:t>
                      </a:r>
                      <a:endParaRPr lang="ru-RU" sz="1600" b="0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62087" marR="6899" marT="68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</a:rPr>
                        <a:t>Эмитент имеет возможность управлять своим долгом, в том числе досрочно погасить облигационный заем</a:t>
                      </a:r>
                      <a:endParaRPr lang="ru-RU" sz="1600" b="0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62087" marR="6899" marT="6899" marB="0" anchor="ctr"/>
                </a:tc>
              </a:tr>
              <a:tr h="5155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</a:rPr>
                        <a:t>Лимиты кредитования на одного заемщика</a:t>
                      </a:r>
                      <a:endParaRPr lang="ru-RU" sz="1600" b="0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62087" marR="6899" marT="68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</a:rPr>
                        <a:t>Возможность привлечения значительных объемов денежных средств для реализации крупных инвестиционных проектов</a:t>
                      </a:r>
                      <a:endParaRPr lang="ru-RU" sz="1600" b="0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62087" marR="6899" marT="689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45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Принципы </a:t>
            </a:r>
            <a:r>
              <a:rPr lang="ru-RU" sz="2000" b="1" dirty="0">
                <a:solidFill>
                  <a:prstClr val="white"/>
                </a:solidFill>
                <a:latin typeface="Myriad Pro"/>
              </a:rPr>
              <a:t>секьюритизации финансовых активов</a:t>
            </a:r>
            <a:endParaRPr lang="en-US" sz="2000" b="1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9624" y="1084523"/>
            <a:ext cx="5357409" cy="765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Секьюритизация как инновационная техника финансирования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04770" y="1942414"/>
            <a:ext cx="5292264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</a:pPr>
            <a:r>
              <a:rPr lang="ru-RU" altLang="ru-RU" sz="1600" dirty="0" smtClean="0">
                <a:solidFill>
                  <a:srgbClr val="003F82"/>
                </a:solidFill>
                <a:latin typeface="Calibri"/>
              </a:rPr>
              <a:t>Секьюритизация </a:t>
            </a:r>
            <a:r>
              <a:rPr lang="ru-RU" altLang="ru-RU" sz="1600" dirty="0">
                <a:solidFill>
                  <a:srgbClr val="003F82"/>
                </a:solidFill>
                <a:latin typeface="Calibri"/>
              </a:rPr>
              <a:t>в узком смысле </a:t>
            </a:r>
            <a:r>
              <a:rPr lang="ru-RU" altLang="ru-RU" sz="1600" b="0" dirty="0">
                <a:solidFill>
                  <a:srgbClr val="003F82"/>
                </a:solidFill>
                <a:latin typeface="Calibri"/>
              </a:rPr>
              <a:t>– это инновационная техника финансирования, предусматривающая объединение неликвидных финансовых активов в пулы однородных активов, которые являются обеспечением выпускаемых облигаций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04769" y="3229815"/>
            <a:ext cx="5536812" cy="137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4F4C06"/>
              </a:buClr>
            </a:pPr>
            <a:r>
              <a:rPr lang="ru-RU" altLang="ru-RU" sz="1600" dirty="0">
                <a:solidFill>
                  <a:srgbClr val="003F82"/>
                </a:solidFill>
                <a:latin typeface="Calibri"/>
              </a:rPr>
              <a:t>Факторы, обуславливающие проведение секьюритизации финансовых активов:</a:t>
            </a:r>
          </a:p>
          <a:p>
            <a:pPr defTabSz="180000" eaLnBrk="1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  <a:buFont typeface="Wingdings 2" pitchFamily="18" charset="2"/>
              <a:buChar char=""/>
            </a:pPr>
            <a:r>
              <a:rPr lang="ru-RU" altLang="ru-RU" sz="1600" b="0" dirty="0" smtClean="0">
                <a:solidFill>
                  <a:srgbClr val="003F82"/>
                </a:solidFill>
                <a:latin typeface="Calibri"/>
              </a:rPr>
              <a:t> Необходимость </a:t>
            </a:r>
            <a:r>
              <a:rPr lang="ru-RU" altLang="ru-RU" sz="1600" b="0" dirty="0">
                <a:solidFill>
                  <a:srgbClr val="003F82"/>
                </a:solidFill>
                <a:latin typeface="Calibri"/>
              </a:rPr>
              <a:t>интенсификации </a:t>
            </a:r>
            <a:r>
              <a:rPr lang="ru-RU" altLang="ru-RU" sz="1600" b="0" dirty="0" smtClean="0">
                <a:solidFill>
                  <a:srgbClr val="003F82"/>
                </a:solidFill>
                <a:latin typeface="Calibri"/>
              </a:rPr>
              <a:t>банковской деятельности</a:t>
            </a:r>
            <a:endParaRPr lang="ru-RU" altLang="ru-RU" sz="1600" b="0" dirty="0">
              <a:solidFill>
                <a:srgbClr val="003F82"/>
              </a:solidFill>
              <a:latin typeface="Calibri"/>
            </a:endParaRPr>
          </a:p>
          <a:p>
            <a:pPr defTabSz="180000" eaLnBrk="1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  <a:buFont typeface="Wingdings 2" pitchFamily="18" charset="2"/>
              <a:buChar char=""/>
            </a:pPr>
            <a:r>
              <a:rPr lang="ru-RU" altLang="ru-RU" sz="1600" b="0" dirty="0" smtClean="0">
                <a:solidFill>
                  <a:srgbClr val="003F82"/>
                </a:solidFill>
                <a:latin typeface="Calibri"/>
              </a:rPr>
              <a:t> Необходимость </a:t>
            </a:r>
            <a:r>
              <a:rPr lang="ru-RU" altLang="ru-RU" sz="1600" b="0" dirty="0">
                <a:solidFill>
                  <a:srgbClr val="003F82"/>
                </a:solidFill>
                <a:latin typeface="Calibri"/>
              </a:rPr>
              <a:t>поддержания норматива достаточности </a:t>
            </a:r>
            <a:r>
              <a:rPr lang="ru-RU" altLang="ru-RU" sz="1600" b="0" dirty="0" smtClean="0">
                <a:solidFill>
                  <a:srgbClr val="003F82"/>
                </a:solidFill>
                <a:latin typeface="Calibri"/>
              </a:rPr>
              <a:t>	собственного </a:t>
            </a:r>
            <a:r>
              <a:rPr lang="ru-RU" altLang="ru-RU" sz="1600" b="0" dirty="0">
                <a:solidFill>
                  <a:srgbClr val="003F82"/>
                </a:solidFill>
                <a:latin typeface="Calibri"/>
              </a:rPr>
              <a:t>капитала на требуемом уровне</a:t>
            </a:r>
          </a:p>
        </p:txBody>
      </p:sp>
    </p:spTree>
    <p:extLst>
      <p:ext uri="{BB962C8B-B14F-4D97-AF65-F5344CB8AC3E}">
        <p14:creationId xmlns:p14="http://schemas.microsoft.com/office/powerpoint/2010/main" val="392721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Принципы секьюритизации финансовых активов</a:t>
            </a:r>
            <a:endParaRPr lang="en-US" sz="2000" b="1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243017" y="1180218"/>
            <a:ext cx="7519858" cy="3565447"/>
            <a:chOff x="127591" y="1180214"/>
            <a:chExt cx="4794719" cy="356544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49422" y="1180214"/>
              <a:ext cx="4272888" cy="489096"/>
            </a:xfrm>
            <a:prstGeom prst="rect">
              <a:avLst/>
            </a:prstGeom>
            <a:ln>
              <a:solidFill>
                <a:srgbClr val="7099CA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85000"/>
                </a:lnSpc>
              </a:pPr>
              <a:r>
                <a:rPr lang="ru-RU" sz="1600" b="1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Формирование в банке однородного пула активов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49422" y="1757910"/>
              <a:ext cx="4272888" cy="1789817"/>
            </a:xfrm>
            <a:prstGeom prst="rect">
              <a:avLst/>
            </a:prstGeom>
            <a:ln>
              <a:solidFill>
                <a:srgbClr val="7099CA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85000"/>
                </a:lnSpc>
              </a:pPr>
              <a:r>
                <a:rPr lang="ru-RU" sz="1600" b="1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Создание специального юридического лица - SPV (от англ. special purpose vehicle). SPV – это компания специального назначения, созданная для реализации определённого проекта или для осуществления определенной операции с целью эффективного управления финансовыми потоками. 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49422" y="3650512"/>
              <a:ext cx="4272888" cy="489096"/>
            </a:xfrm>
            <a:prstGeom prst="rect">
              <a:avLst/>
            </a:prstGeom>
            <a:ln>
              <a:solidFill>
                <a:srgbClr val="7099CA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85000"/>
                </a:lnSpc>
              </a:pPr>
              <a:r>
                <a:rPr lang="ru-RU" sz="1600" b="1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Списание активов с баланса банка путем продажи их спецюрлицу (SPV</a:t>
              </a:r>
              <a:r>
                <a:rPr lang="ru-RU" sz="16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)</a:t>
              </a:r>
              <a:endParaRPr lang="ru-RU" sz="1600" b="1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49422" y="4256565"/>
              <a:ext cx="4272888" cy="489096"/>
            </a:xfrm>
            <a:prstGeom prst="rect">
              <a:avLst/>
            </a:prstGeom>
            <a:ln>
              <a:solidFill>
                <a:srgbClr val="7099CA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85000"/>
                </a:lnSpc>
              </a:pPr>
              <a:r>
                <a:rPr lang="ru-RU" sz="1600" b="1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Получение банком денежных средств для развития своей деятельности</a:t>
              </a:r>
            </a:p>
          </p:txBody>
        </p:sp>
        <p:sp>
          <p:nvSpPr>
            <p:cNvPr id="2" name="Стрелка вправо 1"/>
            <p:cNvSpPr/>
            <p:nvPr/>
          </p:nvSpPr>
          <p:spPr>
            <a:xfrm>
              <a:off x="127591" y="1297171"/>
              <a:ext cx="404037" cy="244548"/>
            </a:xfrm>
            <a:prstGeom prst="rightArrow">
              <a:avLst/>
            </a:prstGeom>
            <a:gradFill flip="none" rotWithShape="1">
              <a:gsLst>
                <a:gs pos="0">
                  <a:srgbClr val="8BB4FF"/>
                </a:gs>
                <a:gs pos="27000">
                  <a:srgbClr val="AFCAFF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" name="Стрелка вправо 13"/>
            <p:cNvSpPr/>
            <p:nvPr/>
          </p:nvSpPr>
          <p:spPr>
            <a:xfrm>
              <a:off x="127591" y="2530544"/>
              <a:ext cx="404037" cy="244548"/>
            </a:xfrm>
            <a:prstGeom prst="rightArrow">
              <a:avLst/>
            </a:prstGeom>
            <a:gradFill flip="none" rotWithShape="1">
              <a:gsLst>
                <a:gs pos="0">
                  <a:srgbClr val="8BB4FF"/>
                </a:gs>
                <a:gs pos="27000">
                  <a:srgbClr val="AFCAFF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" name="Стрелка вправо 14"/>
            <p:cNvSpPr/>
            <p:nvPr/>
          </p:nvSpPr>
          <p:spPr>
            <a:xfrm>
              <a:off x="127591" y="3772786"/>
              <a:ext cx="404037" cy="244548"/>
            </a:xfrm>
            <a:prstGeom prst="rightArrow">
              <a:avLst/>
            </a:prstGeom>
            <a:gradFill flip="none" rotWithShape="1">
              <a:gsLst>
                <a:gs pos="0">
                  <a:srgbClr val="8BB4FF"/>
                </a:gs>
                <a:gs pos="27000">
                  <a:srgbClr val="AFCAFF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127591" y="4378839"/>
              <a:ext cx="404037" cy="244548"/>
            </a:xfrm>
            <a:prstGeom prst="rightArrow">
              <a:avLst/>
            </a:prstGeom>
            <a:gradFill flip="none" rotWithShape="1">
              <a:gsLst>
                <a:gs pos="0">
                  <a:srgbClr val="8BB4FF"/>
                </a:gs>
                <a:gs pos="27000">
                  <a:srgbClr val="AFCAFF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930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prstClr val="white"/>
                </a:solidFill>
                <a:latin typeface="Myriad Pro"/>
              </a:rPr>
              <a:t>Цель и этапы развития процессов секьюритизации финансовых активов</a:t>
            </a:r>
            <a:endParaRPr lang="en-US" sz="2000" b="1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04768" y="1088510"/>
            <a:ext cx="8139131" cy="392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rgbClr val="4F4C06"/>
              </a:buClr>
              <a:buSzPct val="85000"/>
            </a:pPr>
            <a:r>
              <a:rPr lang="ru-RU" altLang="ru-RU" sz="2000" dirty="0">
                <a:solidFill>
                  <a:srgbClr val="003F82"/>
                </a:solidFill>
                <a:latin typeface="Calibri"/>
              </a:rPr>
              <a:t>Цели секьюритизации финансовых </a:t>
            </a:r>
            <a:r>
              <a:rPr lang="ru-RU" altLang="ru-RU" sz="2000" dirty="0" smtClean="0">
                <a:solidFill>
                  <a:srgbClr val="003F82"/>
                </a:solidFill>
                <a:latin typeface="Calibri"/>
              </a:rPr>
              <a:t>активов: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4C06"/>
              </a:buClr>
              <a:buSzPct val="85000"/>
              <a:buFontTx/>
              <a:buBlip>
                <a:blip r:embed="rId5"/>
              </a:buBlip>
            </a:pPr>
            <a:r>
              <a:rPr lang="ru-RU" altLang="ru-RU" sz="2000" b="0" dirty="0" smtClean="0">
                <a:solidFill>
                  <a:srgbClr val="003F82"/>
                </a:solidFill>
                <a:latin typeface="Calibri"/>
              </a:rPr>
              <a:t>Трансформация </a:t>
            </a:r>
            <a:r>
              <a:rPr lang="ru-RU" altLang="ru-RU" sz="2000" b="0" dirty="0">
                <a:solidFill>
                  <a:srgbClr val="003F82"/>
                </a:solidFill>
                <a:latin typeface="Calibri"/>
              </a:rPr>
              <a:t>неликвидных активов в высоко ликвидные ценные </a:t>
            </a:r>
            <a:r>
              <a:rPr lang="ru-RU" altLang="ru-RU" sz="2000" b="0" dirty="0" smtClean="0">
                <a:solidFill>
                  <a:srgbClr val="003F82"/>
                </a:solidFill>
                <a:latin typeface="Calibri"/>
              </a:rPr>
              <a:t>бумаги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4C06"/>
              </a:buClr>
              <a:buSzPct val="85000"/>
              <a:buFontTx/>
              <a:buBlip>
                <a:blip r:embed="rId5"/>
              </a:buBlip>
            </a:pPr>
            <a:r>
              <a:rPr lang="ru-RU" altLang="ru-RU" sz="2000" b="0" dirty="0" smtClean="0">
                <a:solidFill>
                  <a:srgbClr val="003F82"/>
                </a:solidFill>
                <a:latin typeface="Calibri"/>
              </a:rPr>
              <a:t>Разделение </a:t>
            </a:r>
            <a:r>
              <a:rPr lang="ru-RU" altLang="ru-RU" sz="2000" b="0" dirty="0">
                <a:solidFill>
                  <a:srgbClr val="003F82"/>
                </a:solidFill>
                <a:latin typeface="Calibri"/>
              </a:rPr>
              <a:t>рисков банка и рисков </a:t>
            </a:r>
            <a:r>
              <a:rPr lang="ru-RU" altLang="ru-RU" sz="2000" b="0" dirty="0" smtClean="0">
                <a:solidFill>
                  <a:srgbClr val="003F82"/>
                </a:solidFill>
                <a:latin typeface="Calibri"/>
              </a:rPr>
              <a:t>активов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rgbClr val="4F4C06"/>
              </a:buClr>
              <a:buSzPct val="85000"/>
            </a:pPr>
            <a:r>
              <a:rPr lang="ru-RU" altLang="ru-RU" sz="2000" dirty="0">
                <a:solidFill>
                  <a:srgbClr val="003F82"/>
                </a:solidFill>
                <a:latin typeface="Calibri"/>
              </a:rPr>
              <a:t>Основные инструменты: 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4C06"/>
              </a:buClr>
              <a:buSzPct val="85000"/>
              <a:buFontTx/>
              <a:buBlip>
                <a:blip r:embed="rId5"/>
              </a:buBlip>
            </a:pPr>
            <a:r>
              <a:rPr lang="en-US" altLang="ru-RU" sz="2000" b="0" dirty="0" smtClean="0">
                <a:solidFill>
                  <a:srgbClr val="003F82"/>
                </a:solidFill>
                <a:latin typeface="Calibri"/>
              </a:rPr>
              <a:t>mortgage-backed </a:t>
            </a:r>
            <a:r>
              <a:rPr lang="en-US" altLang="ru-RU" sz="2000" b="0" dirty="0">
                <a:solidFill>
                  <a:srgbClr val="003F82"/>
                </a:solidFill>
                <a:latin typeface="Calibri"/>
              </a:rPr>
              <a:t>securities (MBS) – </a:t>
            </a:r>
            <a:r>
              <a:rPr lang="ru-RU" altLang="ru-RU" sz="2000" b="0" dirty="0">
                <a:solidFill>
                  <a:srgbClr val="003F82"/>
                </a:solidFill>
                <a:latin typeface="Calibri"/>
              </a:rPr>
              <a:t>ипотечные облигации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4C06"/>
              </a:buClr>
              <a:buSzPct val="85000"/>
              <a:buFontTx/>
              <a:buBlip>
                <a:blip r:embed="rId5"/>
              </a:buBlip>
            </a:pPr>
            <a:r>
              <a:rPr lang="en-US" altLang="ru-RU" sz="2000" b="0" dirty="0" smtClean="0">
                <a:solidFill>
                  <a:srgbClr val="003F82"/>
                </a:solidFill>
                <a:latin typeface="Calibri"/>
              </a:rPr>
              <a:t>asset-backed </a:t>
            </a:r>
            <a:r>
              <a:rPr lang="en-US" altLang="ru-RU" sz="2000" b="0" dirty="0">
                <a:solidFill>
                  <a:srgbClr val="003F82"/>
                </a:solidFill>
                <a:latin typeface="Calibri"/>
              </a:rPr>
              <a:t>securities (ABS) – </a:t>
            </a:r>
            <a:r>
              <a:rPr lang="ru-RU" altLang="ru-RU" sz="2000" b="0" dirty="0">
                <a:solidFill>
                  <a:srgbClr val="003F82"/>
                </a:solidFill>
                <a:latin typeface="Calibri"/>
              </a:rPr>
              <a:t>облигации, обеспеченные активами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4C06"/>
              </a:buClr>
              <a:buSzPct val="85000"/>
              <a:buFontTx/>
              <a:buBlip>
                <a:blip r:embed="rId5"/>
              </a:buBlip>
            </a:pPr>
            <a:r>
              <a:rPr lang="en-US" altLang="ru-RU" sz="2000" b="0" dirty="0" smtClean="0">
                <a:solidFill>
                  <a:srgbClr val="003F82"/>
                </a:solidFill>
                <a:latin typeface="Calibri"/>
              </a:rPr>
              <a:t>future </a:t>
            </a:r>
            <a:r>
              <a:rPr lang="en-US" altLang="ru-RU" sz="2000" b="0" dirty="0">
                <a:solidFill>
                  <a:srgbClr val="003F82"/>
                </a:solidFill>
                <a:latin typeface="Calibri"/>
              </a:rPr>
              <a:t>flow securitization (FFS) - </a:t>
            </a:r>
            <a:r>
              <a:rPr lang="ru-RU" altLang="ru-RU" sz="2000" b="0" dirty="0">
                <a:solidFill>
                  <a:srgbClr val="003F82"/>
                </a:solidFill>
                <a:latin typeface="Calibri"/>
              </a:rPr>
              <a:t>Секьюритизация будущих денежных </a:t>
            </a:r>
            <a:r>
              <a:rPr lang="ru-RU" altLang="ru-RU" sz="2000" b="0" dirty="0" smtClean="0">
                <a:solidFill>
                  <a:srgbClr val="003F82"/>
                </a:solidFill>
                <a:latin typeface="Calibri"/>
              </a:rPr>
              <a:t>потоков</a:t>
            </a:r>
            <a:endParaRPr lang="ru-RU" altLang="ru-RU" sz="2000" b="0" dirty="0">
              <a:solidFill>
                <a:srgbClr val="003F82"/>
              </a:solidFill>
              <a:latin typeface="Calibri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rgbClr val="4F4C06"/>
              </a:buClr>
              <a:buSzPct val="85000"/>
            </a:pPr>
            <a:r>
              <a:rPr lang="ru-RU" altLang="ru-RU" sz="2000" dirty="0">
                <a:solidFill>
                  <a:srgbClr val="003F82"/>
                </a:solidFill>
                <a:latin typeface="Calibri"/>
              </a:rPr>
              <a:t>Период развития: 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4C06"/>
              </a:buClr>
              <a:buSzPct val="85000"/>
              <a:buFontTx/>
              <a:buBlip>
                <a:blip r:embed="rId5"/>
              </a:buBlip>
            </a:pPr>
            <a:r>
              <a:rPr lang="ru-RU" altLang="ru-RU" sz="2000" b="0" dirty="0" smtClean="0">
                <a:solidFill>
                  <a:srgbClr val="003F82"/>
                </a:solidFill>
                <a:latin typeface="Calibri"/>
              </a:rPr>
              <a:t>США</a:t>
            </a:r>
            <a:r>
              <a:rPr lang="ru-RU" altLang="ru-RU" sz="2000" b="0" dirty="0">
                <a:solidFill>
                  <a:srgbClr val="003F82"/>
                </a:solidFill>
                <a:latin typeface="Calibri"/>
              </a:rPr>
              <a:t>: 80-е годы ХХ века 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4C06"/>
              </a:buClr>
              <a:buSzPct val="85000"/>
              <a:buFontTx/>
              <a:buBlip>
                <a:blip r:embed="rId5"/>
              </a:buBlip>
            </a:pPr>
            <a:r>
              <a:rPr lang="ru-RU" altLang="ru-RU" sz="2000" b="0" dirty="0" smtClean="0">
                <a:solidFill>
                  <a:srgbClr val="003F82"/>
                </a:solidFill>
                <a:latin typeface="Calibri"/>
              </a:rPr>
              <a:t>Европа</a:t>
            </a:r>
            <a:r>
              <a:rPr lang="ru-RU" altLang="ru-RU" sz="2000" b="0" dirty="0">
                <a:solidFill>
                  <a:srgbClr val="003F82"/>
                </a:solidFill>
                <a:latin typeface="Calibri"/>
              </a:rPr>
              <a:t>: 90-е годы ХХ века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4C06"/>
              </a:buClr>
              <a:buSzPct val="85000"/>
              <a:buFontTx/>
              <a:buBlip>
                <a:blip r:embed="rId5"/>
              </a:buBlip>
            </a:pPr>
            <a:r>
              <a:rPr lang="ru-RU" altLang="ru-RU" sz="2000" b="0" dirty="0" smtClean="0">
                <a:solidFill>
                  <a:srgbClr val="003F82"/>
                </a:solidFill>
                <a:latin typeface="Calibri"/>
              </a:rPr>
              <a:t>Россия</a:t>
            </a:r>
            <a:r>
              <a:rPr lang="ru-RU" altLang="ru-RU" sz="2000" b="0" dirty="0">
                <a:solidFill>
                  <a:srgbClr val="003F82"/>
                </a:solidFill>
                <a:latin typeface="Calibri"/>
              </a:rPr>
              <a:t>: начало ХХ</a:t>
            </a:r>
            <a:r>
              <a:rPr lang="en-US" altLang="ru-RU" sz="2000" b="0" dirty="0">
                <a:solidFill>
                  <a:srgbClr val="003F82"/>
                </a:solidFill>
                <a:latin typeface="Calibri"/>
              </a:rPr>
              <a:t>I </a:t>
            </a:r>
            <a:r>
              <a:rPr lang="ru-RU" altLang="ru-RU" sz="2000" b="0" dirty="0" smtClean="0">
                <a:solidFill>
                  <a:srgbClr val="003F82"/>
                </a:solidFill>
                <a:latin typeface="Calibri"/>
              </a:rPr>
              <a:t>века</a:t>
            </a:r>
            <a:endParaRPr lang="ru-RU" altLang="ru-RU" sz="2000" b="0" dirty="0">
              <a:solidFill>
                <a:srgbClr val="003F8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668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Схема </a:t>
            </a:r>
            <a:r>
              <a:rPr lang="ru-RU" sz="2000" b="1" dirty="0">
                <a:solidFill>
                  <a:prstClr val="white"/>
                </a:solidFill>
                <a:latin typeface="Myriad Pro"/>
              </a:rPr>
              <a:t>секьюритизации финансовых активов</a:t>
            </a:r>
            <a:endParaRPr lang="en-US" sz="2000" b="1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23824" y="967565"/>
            <a:ext cx="8604250" cy="4011693"/>
            <a:chOff x="115" y="480"/>
            <a:chExt cx="5420" cy="3619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4272" y="480"/>
              <a:ext cx="816" cy="384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000" b="1" dirty="0">
                  <a:solidFill>
                    <a:srgbClr val="000000"/>
                  </a:solidFill>
                  <a:latin typeface="Arial" pitchFamily="34" charset="0"/>
                </a:rPr>
                <a:t>Контрагенты: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000000"/>
                  </a:solidFill>
                  <a:latin typeface="Arial" pitchFamily="34" charset="0"/>
                </a:rPr>
                <a:t>по свопам,  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000000"/>
                  </a:solidFill>
                  <a:latin typeface="Arial" pitchFamily="34" charset="0"/>
                </a:rPr>
                <a:t>другим деривативам</a:t>
              </a: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408" y="1056"/>
              <a:ext cx="624" cy="24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b="1" dirty="0">
                  <a:solidFill>
                    <a:srgbClr val="000000"/>
                  </a:solidFill>
                  <a:latin typeface="Arial" pitchFamily="34" charset="0"/>
                </a:rPr>
                <a:t>Трасти </a:t>
              </a:r>
            </a:p>
          </p:txBody>
        </p: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624" y="3258"/>
              <a:ext cx="768" cy="342"/>
              <a:chOff x="858" y="3108"/>
              <a:chExt cx="768" cy="342"/>
            </a:xfrm>
          </p:grpSpPr>
          <p:sp>
            <p:nvSpPr>
              <p:cNvPr id="90" name="Rectangle 7"/>
              <p:cNvSpPr>
                <a:spLocks noChangeArrowheads="1"/>
              </p:cNvSpPr>
              <p:nvPr/>
            </p:nvSpPr>
            <p:spPr bwMode="auto">
              <a:xfrm>
                <a:off x="906" y="3162"/>
                <a:ext cx="720" cy="288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Rectangle 8"/>
              <p:cNvSpPr>
                <a:spLocks noChangeArrowheads="1"/>
              </p:cNvSpPr>
              <p:nvPr/>
            </p:nvSpPr>
            <p:spPr bwMode="auto">
              <a:xfrm>
                <a:off x="882" y="3138"/>
                <a:ext cx="720" cy="288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Rectangle 9"/>
              <p:cNvSpPr>
                <a:spLocks noChangeArrowheads="1"/>
              </p:cNvSpPr>
              <p:nvPr/>
            </p:nvSpPr>
            <p:spPr bwMode="auto">
              <a:xfrm>
                <a:off x="858" y="3108"/>
                <a:ext cx="720" cy="288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000" b="1" dirty="0">
                    <a:solidFill>
                      <a:srgbClr val="000000"/>
                    </a:solidFill>
                    <a:latin typeface="Arial" pitchFamily="34" charset="0"/>
                  </a:rPr>
                  <a:t>Должники</a:t>
                </a:r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4224" y="3264"/>
              <a:ext cx="768" cy="342"/>
              <a:chOff x="2880" y="3408"/>
              <a:chExt cx="768" cy="342"/>
            </a:xfrm>
          </p:grpSpPr>
          <p:sp>
            <p:nvSpPr>
              <p:cNvPr id="87" name="Rectangle 11"/>
              <p:cNvSpPr>
                <a:spLocks noChangeArrowheads="1"/>
              </p:cNvSpPr>
              <p:nvPr/>
            </p:nvSpPr>
            <p:spPr bwMode="auto">
              <a:xfrm>
                <a:off x="2928" y="3462"/>
                <a:ext cx="720" cy="288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Rectangle 12"/>
              <p:cNvSpPr>
                <a:spLocks noChangeArrowheads="1"/>
              </p:cNvSpPr>
              <p:nvPr/>
            </p:nvSpPr>
            <p:spPr bwMode="auto">
              <a:xfrm>
                <a:off x="2904" y="3438"/>
                <a:ext cx="720" cy="288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Rectangle 13"/>
              <p:cNvSpPr>
                <a:spLocks noChangeArrowheads="1"/>
              </p:cNvSpPr>
              <p:nvPr/>
            </p:nvSpPr>
            <p:spPr bwMode="auto">
              <a:xfrm>
                <a:off x="2880" y="3408"/>
                <a:ext cx="720" cy="288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000" b="1" dirty="0">
                    <a:solidFill>
                      <a:srgbClr val="000000"/>
                    </a:solidFill>
                    <a:latin typeface="Arial" pitchFamily="34" charset="0"/>
                  </a:rPr>
                  <a:t>Инвесторы </a:t>
                </a:r>
              </a:p>
            </p:txBody>
          </p:sp>
        </p:grp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4224" y="2928"/>
              <a:ext cx="768" cy="144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b="1" dirty="0">
                  <a:solidFill>
                    <a:srgbClr val="000000"/>
                  </a:solidFill>
                  <a:latin typeface="Arial" pitchFamily="34" charset="0"/>
                </a:rPr>
                <a:t>Консорциум  </a:t>
              </a: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2544" y="3090"/>
              <a:ext cx="624" cy="372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000000"/>
                  </a:solidFill>
                  <a:latin typeface="Calibri"/>
                </a:rPr>
                <a:t>Рейтинговые 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000000"/>
                  </a:solidFill>
                  <a:latin typeface="Calibri"/>
                </a:rPr>
                <a:t>агентства</a:t>
              </a:r>
              <a:r>
                <a:rPr lang="ru-RU" altLang="ru-RU" sz="1200" dirty="0">
                  <a:solidFill>
                    <a:srgbClr val="000000"/>
                  </a:solidFill>
                  <a:latin typeface="Calibri"/>
                </a:rPr>
                <a:t> </a:t>
              </a: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2376" y="2485"/>
              <a:ext cx="984" cy="47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tIns="18000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000000"/>
                  </a:solidFill>
                  <a:latin typeface="Calibri"/>
                </a:rPr>
                <a:t>Обеспечители</a:t>
              </a:r>
              <a:r>
                <a:rPr lang="ru-RU" altLang="ru-RU" sz="1200" dirty="0">
                  <a:solidFill>
                    <a:srgbClr val="000000"/>
                  </a:solidFill>
                  <a:latin typeface="Calibri"/>
                </a:rPr>
                <a:t> 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000000"/>
                  </a:solidFill>
                  <a:latin typeface="Calibri"/>
                </a:rPr>
                <a:t>кредитного качества 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000000"/>
                  </a:solidFill>
                  <a:latin typeface="Calibri"/>
                </a:rPr>
                <a:t>и ликвидности  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000000"/>
                  </a:solidFill>
                  <a:latin typeface="Calibri"/>
                </a:rPr>
                <a:t> 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3936" y="1584"/>
              <a:ext cx="1104" cy="875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000000"/>
                  </a:solidFill>
                  <a:latin typeface="Calibri"/>
                </a:rPr>
                <a:t>Спецюрлицо (</a:t>
              </a:r>
              <a:r>
                <a:rPr lang="en-US" altLang="ru-RU" sz="1200" b="1" dirty="0">
                  <a:solidFill>
                    <a:srgbClr val="000000"/>
                  </a:solidFill>
                  <a:latin typeface="Calibri"/>
                </a:rPr>
                <a:t>SPV)</a:t>
              </a:r>
              <a:endParaRPr lang="ru-RU" altLang="ru-RU" sz="1200" b="1" dirty="0">
                <a:solidFill>
                  <a:srgbClr val="000000"/>
                </a:solidFill>
                <a:latin typeface="Calibri"/>
              </a:endParaRP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ru-RU" altLang="ru-RU" sz="1400" dirty="0">
                <a:solidFill>
                  <a:srgbClr val="000000"/>
                </a:solidFill>
                <a:latin typeface="Arial" pitchFamily="34" charset="0"/>
              </a:endParaRP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ru-RU" altLang="ru-RU" sz="1000" dirty="0">
                <a:solidFill>
                  <a:srgbClr val="000000"/>
                </a:solidFill>
                <a:latin typeface="Arial" pitchFamily="34" charset="0"/>
              </a:endParaRP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ru-RU" altLang="ru-RU" sz="6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4152" y="1998"/>
              <a:ext cx="672" cy="306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000000"/>
                  </a:solidFill>
                  <a:latin typeface="Calibri"/>
                </a:rPr>
                <a:t>Пул активов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576" y="1584"/>
              <a:ext cx="912" cy="862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</a:pPr>
              <a:r>
                <a:rPr lang="ru-RU" altLang="ru-RU" sz="1100" b="1" dirty="0">
                  <a:solidFill>
                    <a:srgbClr val="000000"/>
                  </a:solidFill>
                  <a:latin typeface="Calibri"/>
                </a:rPr>
                <a:t>Оригинатор и Агент по </a:t>
              </a:r>
              <a:r>
                <a:rPr lang="ru-RU" altLang="ru-RU" sz="1100" b="1" dirty="0" smtClean="0">
                  <a:solidFill>
                    <a:srgbClr val="000000"/>
                  </a:solidFill>
                  <a:latin typeface="Calibri"/>
                </a:rPr>
                <a:t>обслуживанию</a:t>
              </a:r>
            </a:p>
            <a:p>
              <a:pPr algn="ctr" eaLnBrk="1" hangingPunct="1">
                <a:lnSpc>
                  <a:spcPct val="90000"/>
                </a:lnSpc>
                <a:spcBef>
                  <a:spcPts val="0"/>
                </a:spcBef>
                <a:buFontTx/>
                <a:buNone/>
              </a:pPr>
              <a:endParaRPr lang="ru-RU" altLang="ru-RU" sz="700" b="1" dirty="0">
                <a:solidFill>
                  <a:srgbClr val="000000"/>
                </a:solidFill>
                <a:latin typeface="Calibri"/>
              </a:endParaRP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ru-RU" altLang="ru-RU" sz="1000" dirty="0">
                <a:solidFill>
                  <a:srgbClr val="000000"/>
                </a:solidFill>
                <a:latin typeface="Calibri"/>
              </a:endParaRP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ru-RU" altLang="ru-RU" sz="1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auto">
            <a:xfrm>
              <a:off x="690" y="1998"/>
              <a:ext cx="672" cy="306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000000"/>
                  </a:solidFill>
                  <a:latin typeface="Calibri"/>
                </a:rPr>
                <a:t>Пул активов</a:t>
              </a:r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488" y="1872"/>
              <a:ext cx="2448" cy="0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H="1">
              <a:off x="1488" y="1680"/>
              <a:ext cx="2448" cy="0"/>
            </a:xfrm>
            <a:prstGeom prst="line">
              <a:avLst/>
            </a:prstGeom>
            <a:ln>
              <a:prstDash val="sysDot"/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H="1">
              <a:off x="1488" y="2064"/>
              <a:ext cx="2448" cy="0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768" y="624"/>
              <a:ext cx="0" cy="960"/>
            </a:xfrm>
            <a:prstGeom prst="line">
              <a:avLst/>
            </a:prstGeom>
            <a:ln>
              <a:prstDash val="sysDot"/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768" y="624"/>
              <a:ext cx="3504" cy="0"/>
            </a:xfrm>
            <a:prstGeom prst="line">
              <a:avLst/>
            </a:prstGeom>
            <a:ln>
              <a:prstDash val="sysDot"/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3696" y="720"/>
              <a:ext cx="0" cy="336"/>
            </a:xfrm>
            <a:prstGeom prst="line">
              <a:avLst/>
            </a:prstGeom>
            <a:ln>
              <a:prstDash val="sysDash"/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3696" y="720"/>
              <a:ext cx="576" cy="0"/>
            </a:xfrm>
            <a:prstGeom prst="line">
              <a:avLst/>
            </a:prstGeom>
            <a:ln>
              <a:prstDash val="sysDash"/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1056" y="1104"/>
              <a:ext cx="0" cy="480"/>
            </a:xfrm>
            <a:prstGeom prst="line">
              <a:avLst/>
            </a:prstGeom>
            <a:ln>
              <a:prstDash val="sysDot"/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1344" y="1248"/>
              <a:ext cx="0" cy="336"/>
            </a:xfrm>
            <a:prstGeom prst="line">
              <a:avLst/>
            </a:prstGeom>
            <a:ln>
              <a:prstDash val="sysDash"/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1056" y="1098"/>
              <a:ext cx="2352" cy="0"/>
            </a:xfrm>
            <a:prstGeom prst="line">
              <a:avLst/>
            </a:prstGeom>
            <a:ln>
              <a:prstDash val="sysDot"/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1344" y="1242"/>
              <a:ext cx="2064" cy="0"/>
            </a:xfrm>
            <a:prstGeom prst="line">
              <a:avLst/>
            </a:prstGeom>
            <a:ln>
              <a:prstDash val="sysDash"/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>
              <a:off x="4704" y="864"/>
              <a:ext cx="0" cy="303"/>
            </a:xfrm>
            <a:prstGeom prst="line">
              <a:avLst/>
            </a:prstGeom>
            <a:ln>
              <a:prstDash val="sysDash"/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 flipH="1">
              <a:off x="4032" y="1167"/>
              <a:ext cx="672" cy="0"/>
            </a:xfrm>
            <a:prstGeom prst="line">
              <a:avLst/>
            </a:prstGeom>
            <a:ln>
              <a:prstDash val="sysDash"/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4044" y="1224"/>
              <a:ext cx="1242" cy="0"/>
            </a:xfrm>
            <a:prstGeom prst="line">
              <a:avLst/>
            </a:prstGeom>
            <a:ln>
              <a:prstDash val="sysDash"/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>
              <a:off x="5286" y="1224"/>
              <a:ext cx="0" cy="2208"/>
            </a:xfrm>
            <a:prstGeom prst="line">
              <a:avLst/>
            </a:prstGeom>
            <a:ln>
              <a:prstDash val="sysDash"/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 flipH="1" flipV="1">
              <a:off x="4992" y="3450"/>
              <a:ext cx="288" cy="6"/>
            </a:xfrm>
            <a:prstGeom prst="line">
              <a:avLst/>
            </a:prstGeom>
            <a:ln>
              <a:prstDash val="sysDash"/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 flipV="1">
              <a:off x="4656" y="3072"/>
              <a:ext cx="0" cy="192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>
              <a:off x="4560" y="3072"/>
              <a:ext cx="0" cy="192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38" name="Group 39"/>
            <p:cNvGrpSpPr>
              <a:grpSpLocks/>
            </p:cNvGrpSpPr>
            <p:nvPr/>
          </p:nvGrpSpPr>
          <p:grpSpPr bwMode="auto">
            <a:xfrm>
              <a:off x="4560" y="2446"/>
              <a:ext cx="96" cy="482"/>
              <a:chOff x="4560" y="2446"/>
              <a:chExt cx="96" cy="482"/>
            </a:xfrm>
          </p:grpSpPr>
          <p:sp>
            <p:nvSpPr>
              <p:cNvPr id="85" name="Line 40"/>
              <p:cNvSpPr>
                <a:spLocks noChangeShapeType="1"/>
              </p:cNvSpPr>
              <p:nvPr/>
            </p:nvSpPr>
            <p:spPr bwMode="auto">
              <a:xfrm flipV="1">
                <a:off x="4656" y="2446"/>
                <a:ext cx="0" cy="482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ru-RU" sz="2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Line 41"/>
              <p:cNvSpPr>
                <a:spLocks noChangeShapeType="1"/>
              </p:cNvSpPr>
              <p:nvPr/>
            </p:nvSpPr>
            <p:spPr bwMode="auto">
              <a:xfrm>
                <a:off x="4560" y="2459"/>
                <a:ext cx="0" cy="469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ru-RU" sz="24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9" name="Line 42"/>
            <p:cNvSpPr>
              <a:spLocks noChangeShapeType="1"/>
            </p:cNvSpPr>
            <p:nvPr/>
          </p:nvSpPr>
          <p:spPr bwMode="auto">
            <a:xfrm flipV="1">
              <a:off x="3984" y="129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 flipV="1">
              <a:off x="3360" y="2197"/>
              <a:ext cx="571" cy="406"/>
            </a:xfrm>
            <a:prstGeom prst="line">
              <a:avLst/>
            </a:prstGeom>
            <a:ln>
              <a:prstDash val="sysDash"/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 flipV="1">
              <a:off x="3168" y="2466"/>
              <a:ext cx="876" cy="792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1488" y="2197"/>
              <a:ext cx="888" cy="539"/>
            </a:xfrm>
            <a:prstGeom prst="line">
              <a:avLst/>
            </a:prstGeom>
            <a:ln>
              <a:prstDash val="sysDash"/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1488" y="2459"/>
              <a:ext cx="1056" cy="799"/>
            </a:xfrm>
            <a:prstGeom prst="line">
              <a:avLst/>
            </a:prstGeom>
            <a:ln>
              <a:prstDash val="sysDash"/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44" name="Group 47"/>
            <p:cNvGrpSpPr>
              <a:grpSpLocks/>
            </p:cNvGrpSpPr>
            <p:nvPr/>
          </p:nvGrpSpPr>
          <p:grpSpPr bwMode="auto">
            <a:xfrm>
              <a:off x="1008" y="2496"/>
              <a:ext cx="96" cy="769"/>
              <a:chOff x="4560" y="2334"/>
              <a:chExt cx="96" cy="594"/>
            </a:xfrm>
          </p:grpSpPr>
          <p:sp>
            <p:nvSpPr>
              <p:cNvPr id="83" name="Line 48"/>
              <p:cNvSpPr>
                <a:spLocks noChangeShapeType="1"/>
              </p:cNvSpPr>
              <p:nvPr/>
            </p:nvSpPr>
            <p:spPr bwMode="auto">
              <a:xfrm flipV="1">
                <a:off x="4656" y="2334"/>
                <a:ext cx="0" cy="594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ru-RU" sz="2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Line 49"/>
              <p:cNvSpPr>
                <a:spLocks noChangeShapeType="1"/>
              </p:cNvSpPr>
              <p:nvPr/>
            </p:nvSpPr>
            <p:spPr bwMode="auto">
              <a:xfrm>
                <a:off x="4560" y="2350"/>
                <a:ext cx="0" cy="578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ru-RU" sz="24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" name="Line 50"/>
            <p:cNvSpPr>
              <a:spLocks noChangeShapeType="1"/>
            </p:cNvSpPr>
            <p:nvPr/>
          </p:nvSpPr>
          <p:spPr bwMode="auto">
            <a:xfrm flipH="1">
              <a:off x="384" y="3408"/>
              <a:ext cx="240" cy="0"/>
            </a:xfrm>
            <a:prstGeom prst="line">
              <a:avLst/>
            </a:prstGeom>
            <a:ln>
              <a:prstDash val="sysDash"/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46" name="Line 51"/>
            <p:cNvSpPr>
              <a:spLocks noChangeShapeType="1"/>
            </p:cNvSpPr>
            <p:nvPr/>
          </p:nvSpPr>
          <p:spPr bwMode="auto">
            <a:xfrm flipH="1" flipV="1">
              <a:off x="384" y="1920"/>
              <a:ext cx="6" cy="1488"/>
            </a:xfrm>
            <a:prstGeom prst="line">
              <a:avLst/>
            </a:prstGeom>
            <a:ln>
              <a:prstDash val="sysDash"/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47" name="Line 52"/>
            <p:cNvSpPr>
              <a:spLocks noChangeShapeType="1"/>
            </p:cNvSpPr>
            <p:nvPr/>
          </p:nvSpPr>
          <p:spPr bwMode="auto">
            <a:xfrm>
              <a:off x="384" y="1920"/>
              <a:ext cx="192" cy="0"/>
            </a:xfrm>
            <a:prstGeom prst="line">
              <a:avLst/>
            </a:prstGeom>
            <a:ln>
              <a:prstDash val="sysDash"/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48" name="Rectangle 53"/>
            <p:cNvSpPr>
              <a:spLocks noChangeArrowheads="1"/>
            </p:cNvSpPr>
            <p:nvPr/>
          </p:nvSpPr>
          <p:spPr bwMode="auto">
            <a:xfrm>
              <a:off x="576" y="3693"/>
              <a:ext cx="4560" cy="40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i="1" dirty="0" smtClean="0">
                  <a:solidFill>
                    <a:srgbClr val="000000"/>
                  </a:solidFill>
                  <a:latin typeface="Arial" pitchFamily="34" charset="0"/>
                </a:rPr>
                <a:t>Обозначения</a:t>
              </a:r>
              <a:r>
                <a:rPr lang="ru-RU" altLang="ru-RU" sz="1000" i="1" dirty="0">
                  <a:solidFill>
                    <a:srgbClr val="000000"/>
                  </a:solidFill>
                  <a:latin typeface="Arial" pitchFamily="34" charset="0"/>
                </a:rPr>
                <a:t>:                         Формирование пула активов, продажа активов, выпуск </a:t>
              </a:r>
              <a:r>
                <a:rPr lang="en-US" altLang="ru-RU" sz="1000" i="1" dirty="0">
                  <a:solidFill>
                    <a:srgbClr val="000000"/>
                  </a:solidFill>
                  <a:latin typeface="Arial" pitchFamily="34" charset="0"/>
                </a:rPr>
                <a:t>ABS</a:t>
              </a:r>
              <a:endParaRPr lang="ru-RU" altLang="ru-RU" sz="1000" i="1" dirty="0">
                <a:solidFill>
                  <a:srgbClr val="000000"/>
                </a:solidFill>
                <a:latin typeface="Arial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i="1" dirty="0">
                  <a:solidFill>
                    <a:srgbClr val="000000"/>
                  </a:solidFill>
                  <a:latin typeface="Arial" pitchFamily="34" charset="0"/>
                </a:rPr>
                <a:t>	                     </a:t>
              </a:r>
              <a:r>
                <a:rPr lang="ru-RU" altLang="ru-RU" sz="1000" i="1" dirty="0" smtClean="0">
                  <a:solidFill>
                    <a:srgbClr val="000000"/>
                  </a:solidFill>
                  <a:latin typeface="Arial" pitchFamily="34" charset="0"/>
                </a:rPr>
                <a:t>              </a:t>
              </a:r>
              <a:r>
                <a:rPr lang="ru-RU" altLang="ru-RU" sz="1000" i="1" dirty="0">
                  <a:solidFill>
                    <a:srgbClr val="000000"/>
                  </a:solidFill>
                  <a:latin typeface="Arial" pitchFamily="34" charset="0"/>
                </a:rPr>
                <a:t>Входящий и исходящий потоки платежей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i="1" dirty="0">
                  <a:solidFill>
                    <a:srgbClr val="000000"/>
                  </a:solidFill>
                  <a:latin typeface="Arial" pitchFamily="34" charset="0"/>
                </a:rPr>
                <a:t>	                      </a:t>
              </a:r>
              <a:r>
                <a:rPr lang="ru-RU" altLang="ru-RU" sz="1000" i="1" dirty="0" smtClean="0">
                  <a:solidFill>
                    <a:srgbClr val="000000"/>
                  </a:solidFill>
                  <a:latin typeface="Arial" pitchFamily="34" charset="0"/>
                </a:rPr>
                <a:t>             Важнейшие </a:t>
              </a:r>
              <a:r>
                <a:rPr lang="ru-RU" altLang="ru-RU" sz="1000" i="1" dirty="0">
                  <a:solidFill>
                    <a:srgbClr val="000000"/>
                  </a:solidFill>
                  <a:latin typeface="Arial" pitchFamily="34" charset="0"/>
                </a:rPr>
                <a:t>единоразовые и текущие платежи</a:t>
              </a:r>
            </a:p>
          </p:txBody>
        </p:sp>
        <p:sp>
          <p:nvSpPr>
            <p:cNvPr id="49" name="Line 54"/>
            <p:cNvSpPr>
              <a:spLocks noChangeShapeType="1"/>
            </p:cNvSpPr>
            <p:nvPr/>
          </p:nvSpPr>
          <p:spPr bwMode="auto">
            <a:xfrm>
              <a:off x="1207" y="3763"/>
              <a:ext cx="432" cy="0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0" name="Line 55"/>
            <p:cNvSpPr>
              <a:spLocks noChangeShapeType="1"/>
            </p:cNvSpPr>
            <p:nvPr/>
          </p:nvSpPr>
          <p:spPr bwMode="auto">
            <a:xfrm>
              <a:off x="1200" y="3909"/>
              <a:ext cx="432" cy="0"/>
            </a:xfrm>
            <a:prstGeom prst="line">
              <a:avLst/>
            </a:prstGeom>
            <a:ln>
              <a:prstDash val="sysDash"/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1" name="Line 56"/>
            <p:cNvSpPr>
              <a:spLocks noChangeShapeType="1"/>
            </p:cNvSpPr>
            <p:nvPr/>
          </p:nvSpPr>
          <p:spPr bwMode="auto">
            <a:xfrm>
              <a:off x="1200" y="4032"/>
              <a:ext cx="432" cy="0"/>
            </a:xfrm>
            <a:prstGeom prst="line">
              <a:avLst/>
            </a:prstGeom>
            <a:ln>
              <a:prstDash val="sysDot"/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2" name="Text Box 57"/>
            <p:cNvSpPr txBox="1">
              <a:spLocks noChangeArrowheads="1"/>
            </p:cNvSpPr>
            <p:nvPr/>
          </p:nvSpPr>
          <p:spPr bwMode="auto">
            <a:xfrm>
              <a:off x="1187" y="624"/>
              <a:ext cx="2208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000" dirty="0">
                  <a:solidFill>
                    <a:srgbClr val="000000"/>
                  </a:solidFill>
                  <a:latin typeface="Arial" pitchFamily="34" charset="0"/>
                </a:rPr>
                <a:t>Вознаграждение по дополнительным сделкам</a:t>
              </a:r>
            </a:p>
          </p:txBody>
        </p:sp>
        <p:sp>
          <p:nvSpPr>
            <p:cNvPr id="53" name="Text Box 58"/>
            <p:cNvSpPr txBox="1">
              <a:spLocks noChangeArrowheads="1"/>
            </p:cNvSpPr>
            <p:nvPr/>
          </p:nvSpPr>
          <p:spPr bwMode="auto">
            <a:xfrm>
              <a:off x="1200" y="868"/>
              <a:ext cx="2208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000" dirty="0">
                  <a:solidFill>
                    <a:srgbClr val="000000"/>
                  </a:solidFill>
                  <a:latin typeface="Arial" pitchFamily="34" charset="0"/>
                </a:rPr>
                <a:t>Вознаграждение трасти</a:t>
              </a:r>
            </a:p>
          </p:txBody>
        </p:sp>
        <p:sp>
          <p:nvSpPr>
            <p:cNvPr id="54" name="Text Box 59"/>
            <p:cNvSpPr txBox="1">
              <a:spLocks noChangeArrowheads="1"/>
            </p:cNvSpPr>
            <p:nvPr/>
          </p:nvSpPr>
          <p:spPr bwMode="auto">
            <a:xfrm>
              <a:off x="1207" y="1224"/>
              <a:ext cx="2208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000" dirty="0">
                  <a:solidFill>
                    <a:srgbClr val="000000"/>
                  </a:solidFill>
                  <a:latin typeface="Arial" pitchFamily="34" charset="0"/>
                </a:rPr>
                <a:t>Процентные и капитальные платежи</a:t>
              </a:r>
            </a:p>
          </p:txBody>
        </p:sp>
        <p:sp>
          <p:nvSpPr>
            <p:cNvPr id="55" name="Text Box 60"/>
            <p:cNvSpPr txBox="1">
              <a:spLocks noChangeArrowheads="1"/>
            </p:cNvSpPr>
            <p:nvPr/>
          </p:nvSpPr>
          <p:spPr bwMode="auto">
            <a:xfrm>
              <a:off x="3840" y="852"/>
              <a:ext cx="912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900" dirty="0">
                  <a:solidFill>
                    <a:srgbClr val="000000"/>
                  </a:solidFill>
                  <a:latin typeface="Arial" pitchFamily="34" charset="0"/>
                </a:rPr>
                <a:t>Управление потоком платежей</a:t>
              </a:r>
            </a:p>
          </p:txBody>
        </p:sp>
        <p:sp>
          <p:nvSpPr>
            <p:cNvPr id="56" name="Text Box 61"/>
            <p:cNvSpPr txBox="1">
              <a:spLocks noChangeArrowheads="1"/>
            </p:cNvSpPr>
            <p:nvPr/>
          </p:nvSpPr>
          <p:spPr bwMode="auto">
            <a:xfrm>
              <a:off x="4176" y="1296"/>
              <a:ext cx="624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900" dirty="0">
                  <a:solidFill>
                    <a:srgbClr val="000000"/>
                  </a:solidFill>
                  <a:latin typeface="Arial" pitchFamily="34" charset="0"/>
                </a:rPr>
                <a:t>Передача обеспечения </a:t>
              </a:r>
            </a:p>
          </p:txBody>
        </p:sp>
        <p:sp>
          <p:nvSpPr>
            <p:cNvPr id="57" name="Text Box 62"/>
            <p:cNvSpPr txBox="1">
              <a:spLocks noChangeArrowheads="1"/>
            </p:cNvSpPr>
            <p:nvPr/>
          </p:nvSpPr>
          <p:spPr bwMode="auto">
            <a:xfrm>
              <a:off x="1561" y="1460"/>
              <a:ext cx="2208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000" dirty="0">
                  <a:solidFill>
                    <a:srgbClr val="000000"/>
                  </a:solidFill>
                  <a:latin typeface="Arial" pitchFamily="34" charset="0"/>
                </a:rPr>
                <a:t>Плата за обслуживание и Возврат остатка </a:t>
              </a:r>
            </a:p>
          </p:txBody>
        </p:sp>
        <p:sp>
          <p:nvSpPr>
            <p:cNvPr id="58" name="Text Box 63"/>
            <p:cNvSpPr txBox="1">
              <a:spLocks noChangeArrowheads="1"/>
            </p:cNvSpPr>
            <p:nvPr/>
          </p:nvSpPr>
          <p:spPr bwMode="auto">
            <a:xfrm>
              <a:off x="1584" y="1680"/>
              <a:ext cx="2208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000" dirty="0">
                  <a:solidFill>
                    <a:srgbClr val="000000"/>
                  </a:solidFill>
                  <a:latin typeface="Arial" pitchFamily="34" charset="0"/>
                </a:rPr>
                <a:t>Продажа активов</a:t>
              </a:r>
            </a:p>
          </p:txBody>
        </p:sp>
        <p:sp>
          <p:nvSpPr>
            <p:cNvPr id="59" name="Text Box 64"/>
            <p:cNvSpPr txBox="1">
              <a:spLocks noChangeArrowheads="1"/>
            </p:cNvSpPr>
            <p:nvPr/>
          </p:nvSpPr>
          <p:spPr bwMode="auto">
            <a:xfrm>
              <a:off x="1632" y="1872"/>
              <a:ext cx="2208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000" dirty="0">
                  <a:solidFill>
                    <a:srgbClr val="000000"/>
                  </a:solidFill>
                  <a:latin typeface="Arial" pitchFamily="34" charset="0"/>
                </a:rPr>
                <a:t>Уплата покупной цены</a:t>
              </a:r>
            </a:p>
          </p:txBody>
        </p:sp>
        <p:sp>
          <p:nvSpPr>
            <p:cNvPr id="60" name="Text Box 65"/>
            <p:cNvSpPr txBox="1">
              <a:spLocks noChangeArrowheads="1"/>
            </p:cNvSpPr>
            <p:nvPr/>
          </p:nvSpPr>
          <p:spPr bwMode="auto">
            <a:xfrm>
              <a:off x="115" y="1938"/>
              <a:ext cx="291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ru-RU" altLang="ru-RU" sz="1000" dirty="0">
                  <a:solidFill>
                    <a:srgbClr val="000000"/>
                  </a:solidFill>
                  <a:latin typeface="Arial" pitchFamily="34" charset="0"/>
                </a:rPr>
                <a:t>Процентные и капитальные платежи</a:t>
              </a:r>
            </a:p>
          </p:txBody>
        </p:sp>
        <p:sp>
          <p:nvSpPr>
            <p:cNvPr id="61" name="Text Box 66"/>
            <p:cNvSpPr txBox="1">
              <a:spLocks noChangeArrowheads="1"/>
            </p:cNvSpPr>
            <p:nvPr/>
          </p:nvSpPr>
          <p:spPr bwMode="auto">
            <a:xfrm>
              <a:off x="366" y="2602"/>
              <a:ext cx="69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000" dirty="0">
                  <a:solidFill>
                    <a:srgbClr val="000000"/>
                  </a:solidFill>
                  <a:latin typeface="Arial" pitchFamily="34" charset="0"/>
                </a:rPr>
                <a:t>Денежное обязательство </a:t>
              </a:r>
            </a:p>
          </p:txBody>
        </p:sp>
        <p:sp>
          <p:nvSpPr>
            <p:cNvPr id="62" name="Text Box 67"/>
            <p:cNvSpPr txBox="1">
              <a:spLocks noChangeArrowheads="1"/>
            </p:cNvSpPr>
            <p:nvPr/>
          </p:nvSpPr>
          <p:spPr bwMode="auto">
            <a:xfrm>
              <a:off x="1074" y="2592"/>
              <a:ext cx="553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000" dirty="0">
                  <a:solidFill>
                    <a:srgbClr val="000000"/>
                  </a:solidFill>
                  <a:latin typeface="Arial" pitchFamily="34" charset="0"/>
                </a:rPr>
                <a:t>Право требования  </a:t>
              </a:r>
            </a:p>
          </p:txBody>
        </p:sp>
        <p:sp>
          <p:nvSpPr>
            <p:cNvPr id="63" name="Rectangle 68"/>
            <p:cNvSpPr>
              <a:spLocks noChangeArrowheads="1"/>
            </p:cNvSpPr>
            <p:nvPr/>
          </p:nvSpPr>
          <p:spPr bwMode="auto">
            <a:xfrm rot="20105102">
              <a:off x="3311" y="2263"/>
              <a:ext cx="627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900" dirty="0">
                  <a:solidFill>
                    <a:srgbClr val="000000"/>
                  </a:solidFill>
                  <a:latin typeface="Arial" pitchFamily="34" charset="0"/>
                </a:rPr>
                <a:t>Дополнительное</a:t>
              </a:r>
            </a:p>
          </p:txBody>
        </p:sp>
        <p:sp>
          <p:nvSpPr>
            <p:cNvPr id="64" name="Rectangle 69"/>
            <p:cNvSpPr>
              <a:spLocks noChangeArrowheads="1"/>
            </p:cNvSpPr>
            <p:nvPr/>
          </p:nvSpPr>
          <p:spPr bwMode="auto">
            <a:xfrm rot="20038456">
              <a:off x="3378" y="2400"/>
              <a:ext cx="627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900" dirty="0">
                  <a:solidFill>
                    <a:srgbClr val="000000"/>
                  </a:solidFill>
                  <a:latin typeface="Arial" pitchFamily="34" charset="0"/>
                </a:rPr>
                <a:t>обеспечение</a:t>
              </a:r>
            </a:p>
          </p:txBody>
        </p:sp>
        <p:sp>
          <p:nvSpPr>
            <p:cNvPr id="65" name="Rectangle 70"/>
            <p:cNvSpPr>
              <a:spLocks noChangeArrowheads="1"/>
            </p:cNvSpPr>
            <p:nvPr/>
          </p:nvSpPr>
          <p:spPr bwMode="auto">
            <a:xfrm rot="19725733">
              <a:off x="3332" y="2684"/>
              <a:ext cx="627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900" dirty="0">
                  <a:solidFill>
                    <a:srgbClr val="000000"/>
                  </a:solidFill>
                  <a:latin typeface="Arial" pitchFamily="34" charset="0"/>
                </a:rPr>
                <a:t>Оценка </a:t>
              </a:r>
            </a:p>
          </p:txBody>
        </p:sp>
        <p:sp>
          <p:nvSpPr>
            <p:cNvPr id="66" name="Rectangle 71"/>
            <p:cNvSpPr>
              <a:spLocks noChangeArrowheads="1"/>
            </p:cNvSpPr>
            <p:nvPr/>
          </p:nvSpPr>
          <p:spPr bwMode="auto">
            <a:xfrm rot="19685420">
              <a:off x="3395" y="2811"/>
              <a:ext cx="627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900" dirty="0">
                  <a:solidFill>
                    <a:srgbClr val="000000"/>
                  </a:solidFill>
                  <a:latin typeface="Arial" pitchFamily="34" charset="0"/>
                </a:rPr>
                <a:t>Качества </a:t>
              </a:r>
            </a:p>
          </p:txBody>
        </p:sp>
        <p:sp>
          <p:nvSpPr>
            <p:cNvPr id="67" name="Rectangle 72"/>
            <p:cNvSpPr>
              <a:spLocks noChangeArrowheads="1"/>
            </p:cNvSpPr>
            <p:nvPr/>
          </p:nvSpPr>
          <p:spPr bwMode="auto">
            <a:xfrm rot="1362220">
              <a:off x="1678" y="2356"/>
              <a:ext cx="627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900" dirty="0">
                  <a:solidFill>
                    <a:srgbClr val="000000"/>
                  </a:solidFill>
                  <a:latin typeface="Arial" pitchFamily="34" charset="0"/>
                </a:rPr>
                <a:t>Вознаграждение </a:t>
              </a:r>
            </a:p>
          </p:txBody>
        </p:sp>
        <p:sp>
          <p:nvSpPr>
            <p:cNvPr id="68" name="Rectangle 73"/>
            <p:cNvSpPr>
              <a:spLocks noChangeArrowheads="1"/>
            </p:cNvSpPr>
            <p:nvPr/>
          </p:nvSpPr>
          <p:spPr bwMode="auto">
            <a:xfrm rot="1390900">
              <a:off x="1623" y="2495"/>
              <a:ext cx="627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900" dirty="0">
                  <a:solidFill>
                    <a:srgbClr val="000000"/>
                  </a:solidFill>
                  <a:latin typeface="Arial" pitchFamily="34" charset="0"/>
                </a:rPr>
                <a:t>обеспечителю </a:t>
              </a:r>
            </a:p>
          </p:txBody>
        </p:sp>
        <p:sp>
          <p:nvSpPr>
            <p:cNvPr id="69" name="Rectangle 74"/>
            <p:cNvSpPr>
              <a:spLocks noChangeArrowheads="1"/>
            </p:cNvSpPr>
            <p:nvPr/>
          </p:nvSpPr>
          <p:spPr bwMode="auto">
            <a:xfrm rot="1655391">
              <a:off x="1703" y="2721"/>
              <a:ext cx="627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900" dirty="0">
                  <a:solidFill>
                    <a:srgbClr val="000000"/>
                  </a:solidFill>
                  <a:latin typeface="Arial" pitchFamily="34" charset="0"/>
                </a:rPr>
                <a:t>Вознаграждение </a:t>
              </a:r>
            </a:p>
          </p:txBody>
        </p:sp>
        <p:sp>
          <p:nvSpPr>
            <p:cNvPr id="70" name="Rectangle 75"/>
            <p:cNvSpPr>
              <a:spLocks noChangeArrowheads="1"/>
            </p:cNvSpPr>
            <p:nvPr/>
          </p:nvSpPr>
          <p:spPr bwMode="auto">
            <a:xfrm rot="1651102">
              <a:off x="1631" y="2841"/>
              <a:ext cx="627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900" dirty="0">
                  <a:solidFill>
                    <a:srgbClr val="000000"/>
                  </a:solidFill>
                  <a:latin typeface="Arial" pitchFamily="34" charset="0"/>
                </a:rPr>
                <a:t>За присвоение рейтинга</a:t>
              </a:r>
            </a:p>
          </p:txBody>
        </p:sp>
        <p:sp>
          <p:nvSpPr>
            <p:cNvPr id="71" name="Text Box 76"/>
            <p:cNvSpPr txBox="1">
              <a:spLocks noChangeArrowheads="1"/>
            </p:cNvSpPr>
            <p:nvPr/>
          </p:nvSpPr>
          <p:spPr bwMode="auto">
            <a:xfrm>
              <a:off x="4080" y="2523"/>
              <a:ext cx="528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900" dirty="0">
                  <a:solidFill>
                    <a:srgbClr val="000000"/>
                  </a:solidFill>
                  <a:latin typeface="Arial" pitchFamily="34" charset="0"/>
                </a:rPr>
                <a:t>Эмиссия </a:t>
              </a:r>
              <a:r>
                <a:rPr lang="en-US" altLang="ru-RU" sz="900" dirty="0">
                  <a:solidFill>
                    <a:srgbClr val="000000"/>
                  </a:solidFill>
                  <a:latin typeface="Arial" pitchFamily="34" charset="0"/>
                </a:rPr>
                <a:t>ABS</a:t>
              </a:r>
              <a:r>
                <a:rPr lang="ru-RU" altLang="ru-RU" sz="9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sp>
          <p:nvSpPr>
            <p:cNvPr id="72" name="Text Box 77"/>
            <p:cNvSpPr txBox="1">
              <a:spLocks noChangeArrowheads="1"/>
            </p:cNvSpPr>
            <p:nvPr/>
          </p:nvSpPr>
          <p:spPr bwMode="auto">
            <a:xfrm>
              <a:off x="4650" y="2523"/>
              <a:ext cx="528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900" dirty="0">
                  <a:solidFill>
                    <a:srgbClr val="000000"/>
                  </a:solidFill>
                  <a:latin typeface="Arial" pitchFamily="34" charset="0"/>
                </a:rPr>
                <a:t>Выручка от эмиссии </a:t>
              </a:r>
            </a:p>
          </p:txBody>
        </p:sp>
        <p:sp>
          <p:nvSpPr>
            <p:cNvPr id="73" name="Text Box 78"/>
            <p:cNvSpPr txBox="1">
              <a:spLocks noChangeArrowheads="1"/>
            </p:cNvSpPr>
            <p:nvPr/>
          </p:nvSpPr>
          <p:spPr bwMode="auto">
            <a:xfrm>
              <a:off x="3972" y="3084"/>
              <a:ext cx="624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900" dirty="0">
                  <a:solidFill>
                    <a:srgbClr val="000000"/>
                  </a:solidFill>
                  <a:latin typeface="Arial" pitchFamily="34" charset="0"/>
                </a:rPr>
                <a:t>Размещение </a:t>
              </a:r>
            </a:p>
          </p:txBody>
        </p:sp>
        <p:sp>
          <p:nvSpPr>
            <p:cNvPr id="74" name="Text Box 79"/>
            <p:cNvSpPr txBox="1">
              <a:spLocks noChangeArrowheads="1"/>
            </p:cNvSpPr>
            <p:nvPr/>
          </p:nvSpPr>
          <p:spPr bwMode="auto">
            <a:xfrm>
              <a:off x="4644" y="3090"/>
              <a:ext cx="672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900" dirty="0">
                  <a:solidFill>
                    <a:srgbClr val="000000"/>
                  </a:solidFill>
                  <a:latin typeface="Arial" pitchFamily="34" charset="0"/>
                </a:rPr>
                <a:t>инвестирование </a:t>
              </a:r>
            </a:p>
          </p:txBody>
        </p:sp>
        <p:sp>
          <p:nvSpPr>
            <p:cNvPr id="75" name="Text Box 80"/>
            <p:cNvSpPr txBox="1">
              <a:spLocks noChangeArrowheads="1"/>
            </p:cNvSpPr>
            <p:nvPr/>
          </p:nvSpPr>
          <p:spPr bwMode="auto">
            <a:xfrm>
              <a:off x="5244" y="1632"/>
              <a:ext cx="291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ru-RU" altLang="ru-RU" sz="1000" dirty="0">
                  <a:solidFill>
                    <a:srgbClr val="000000"/>
                  </a:solidFill>
                  <a:latin typeface="Arial" pitchFamily="34" charset="0"/>
                </a:rPr>
                <a:t>Процентные и капитальные платежи</a:t>
              </a:r>
            </a:p>
          </p:txBody>
        </p:sp>
        <p:sp>
          <p:nvSpPr>
            <p:cNvPr id="81" name="Oval 86"/>
            <p:cNvSpPr>
              <a:spLocks noChangeArrowheads="1"/>
            </p:cNvSpPr>
            <p:nvPr/>
          </p:nvSpPr>
          <p:spPr bwMode="auto">
            <a:xfrm>
              <a:off x="3456" y="3072"/>
              <a:ext cx="136" cy="195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b="1" dirty="0">
                  <a:solidFill>
                    <a:prstClr val="white"/>
                  </a:solidFill>
                  <a:latin typeface="Arial" pitchFamily="34" charset="0"/>
                </a:rPr>
                <a:t>4</a:t>
              </a:r>
              <a:r>
                <a:rPr lang="en-US" altLang="ru-RU" sz="1000" b="1" dirty="0">
                  <a:solidFill>
                    <a:prstClr val="white"/>
                  </a:solidFill>
                  <a:latin typeface="Arial" pitchFamily="34" charset="0"/>
                </a:rPr>
                <a:t>b</a:t>
              </a:r>
              <a:endParaRPr lang="ru-RU" altLang="ru-RU" sz="1000" b="1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</p:grpSp>
      <p:sp>
        <p:nvSpPr>
          <p:cNvPr id="94" name="Oval 86"/>
          <p:cNvSpPr>
            <a:spLocks noChangeArrowheads="1"/>
          </p:cNvSpPr>
          <p:nvPr/>
        </p:nvSpPr>
        <p:spPr bwMode="auto">
          <a:xfrm>
            <a:off x="4783137" y="2278374"/>
            <a:ext cx="216000" cy="216000"/>
          </a:xfrm>
          <a:prstGeom prst="ellipse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prstClr val="white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95" name="Oval 86"/>
          <p:cNvSpPr>
            <a:spLocks noChangeArrowheads="1"/>
          </p:cNvSpPr>
          <p:nvPr/>
        </p:nvSpPr>
        <p:spPr bwMode="auto">
          <a:xfrm>
            <a:off x="7625057" y="2403568"/>
            <a:ext cx="216000" cy="216000"/>
          </a:xfrm>
          <a:prstGeom prst="ellipse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prstClr val="white"/>
                </a:solidFill>
                <a:latin typeface="Arial" pitchFamily="34" charset="0"/>
              </a:rPr>
              <a:t>2</a:t>
            </a:r>
            <a:endParaRPr lang="ru-RU" altLang="ru-RU" sz="12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96" name="Oval 86"/>
          <p:cNvSpPr>
            <a:spLocks noChangeArrowheads="1"/>
          </p:cNvSpPr>
          <p:nvPr/>
        </p:nvSpPr>
        <p:spPr bwMode="auto">
          <a:xfrm>
            <a:off x="5319353" y="3347056"/>
            <a:ext cx="216000" cy="216000"/>
          </a:xfrm>
          <a:prstGeom prst="ellipse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prstClr val="white"/>
                </a:solidFill>
                <a:latin typeface="Arial" pitchFamily="34" charset="0"/>
              </a:rPr>
              <a:t>3</a:t>
            </a:r>
            <a:endParaRPr lang="ru-RU" altLang="ru-RU" sz="12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97" name="Oval 86"/>
          <p:cNvSpPr>
            <a:spLocks noChangeArrowheads="1"/>
          </p:cNvSpPr>
          <p:nvPr/>
        </p:nvSpPr>
        <p:spPr bwMode="auto">
          <a:xfrm>
            <a:off x="8069150" y="1034232"/>
            <a:ext cx="216000" cy="216000"/>
          </a:xfrm>
          <a:prstGeom prst="ellipse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prstClr val="white"/>
                </a:solidFill>
                <a:latin typeface="Arial" pitchFamily="34" charset="0"/>
              </a:rPr>
              <a:t>5</a:t>
            </a:r>
            <a:endParaRPr lang="ru-RU" altLang="ru-RU" sz="12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99" name="Oval 86"/>
          <p:cNvSpPr>
            <a:spLocks noChangeArrowheads="1"/>
          </p:cNvSpPr>
          <p:nvPr/>
        </p:nvSpPr>
        <p:spPr bwMode="auto">
          <a:xfrm>
            <a:off x="7905344" y="3661355"/>
            <a:ext cx="215900" cy="216159"/>
          </a:xfrm>
          <a:prstGeom prst="ellipse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prstClr val="white"/>
                </a:solidFill>
                <a:latin typeface="Arial" pitchFamily="34" charset="0"/>
              </a:rPr>
              <a:t>4</a:t>
            </a:r>
            <a:r>
              <a:rPr lang="en-US" altLang="ru-RU" sz="1000" b="1" dirty="0">
                <a:solidFill>
                  <a:prstClr val="white"/>
                </a:solidFill>
                <a:latin typeface="Arial" pitchFamily="34" charset="0"/>
              </a:rPr>
              <a:t>a</a:t>
            </a:r>
            <a:endParaRPr lang="ru-RU" altLang="ru-RU" sz="10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00" name="Oval 86"/>
          <p:cNvSpPr>
            <a:spLocks noChangeArrowheads="1"/>
          </p:cNvSpPr>
          <p:nvPr/>
        </p:nvSpPr>
        <p:spPr bwMode="auto">
          <a:xfrm>
            <a:off x="6412244" y="1893247"/>
            <a:ext cx="216000" cy="216000"/>
          </a:xfrm>
          <a:prstGeom prst="ellipse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prstClr val="white"/>
                </a:solidFill>
                <a:latin typeface="Arial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7557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297481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Характерные черты развернутой схемы секьюритизации</a:t>
            </a:r>
            <a:endParaRPr lang="en-US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3781" y="1035483"/>
            <a:ext cx="8242019" cy="37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Выделение однородных активов в отдельный пул</a:t>
            </a:r>
          </a:p>
          <a:p>
            <a:pPr marL="171450" indent="-17145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Наличие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отдельного юридического лица, </a:t>
            </a: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специально созданного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для </a:t>
            </a: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проведения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секьюритизации (Special Purpose Vehicle – SPV)</a:t>
            </a:r>
          </a:p>
          <a:p>
            <a:pPr marL="171450" indent="-17145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Продажа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пула активов спецюрлицу</a:t>
            </a:r>
          </a:p>
          <a:p>
            <a:pPr marL="171450" indent="-17145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Списание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проданных активов с баланса оригинатора</a:t>
            </a:r>
          </a:p>
          <a:p>
            <a:pPr marL="171450" indent="-17145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Проведение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спецюрлицом эмиссии облигаций</a:t>
            </a:r>
          </a:p>
          <a:p>
            <a:pPr marL="171450" indent="-17145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Освобождение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облигаций от оперативных </a:t>
            </a: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и  хозяйственных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рисков </a:t>
            </a: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оригинатора</a:t>
            </a:r>
            <a:endParaRPr lang="ru-RU" sz="2000" b="1" dirty="0">
              <a:solidFill>
                <a:srgbClr val="003F82"/>
              </a:solidFill>
              <a:latin typeface="Calibri"/>
              <a:ea typeface="MingLiU-ExtB" pitchFamily="18" charset="-120"/>
            </a:endParaRPr>
          </a:p>
          <a:p>
            <a:pPr marL="171450" indent="-17145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Трансформация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неликвидных активов оригинатора в </a:t>
            </a: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высоколиквидные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ценные бумаги</a:t>
            </a:r>
          </a:p>
          <a:p>
            <a:pPr marL="171450" indent="-17145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Как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правило, наличие траст-компании (доверительного лица </a:t>
            </a: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инвесторов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), обслуживающего финансовые потоки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17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 smtClean="0">
                <a:solidFill>
                  <a:schemeClr val="bg1"/>
                </a:solidFill>
                <a:latin typeface="Myriad Pro"/>
              </a:rPr>
              <a:t>Структура финансового рынка</a:t>
            </a:r>
            <a:endParaRPr lang="en-US" sz="24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303282" y="1151987"/>
            <a:ext cx="380645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160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rgbClr val="003F82"/>
                </a:solidFill>
                <a:latin typeface="+mn-lt"/>
              </a:rPr>
              <a:t>Ссудный </a:t>
            </a:r>
            <a:r>
              <a:rPr lang="ru-RU" sz="1600" b="1" dirty="0">
                <a:solidFill>
                  <a:srgbClr val="003F82"/>
                </a:solidFill>
                <a:latin typeface="+mn-lt"/>
              </a:rPr>
              <a:t>(кредитный) рынок</a:t>
            </a:r>
          </a:p>
          <a:p>
            <a:pPr marL="2160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3F82"/>
                </a:solidFill>
                <a:latin typeface="+mn-lt"/>
              </a:rPr>
              <a:t>Фондовый рынок (рынок ценных бумаг)</a:t>
            </a:r>
          </a:p>
          <a:p>
            <a:pPr marL="2160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3F82"/>
                </a:solidFill>
                <a:latin typeface="+mn-lt"/>
              </a:rPr>
              <a:t>Валютный рынок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6094" y="2394637"/>
            <a:ext cx="3466214" cy="4536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 dirty="0" smtClean="0"/>
              <a:t>2. По срокам обращения 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/>
              <a:t>финансовых средств</a:t>
            </a:r>
            <a:endParaRPr lang="ru-RU" sz="1600" b="1" dirty="0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4303274" y="2289707"/>
            <a:ext cx="3466214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16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3F82"/>
                </a:solidFill>
                <a:latin typeface="+mn-lt"/>
              </a:rPr>
              <a:t>Денежный рынок </a:t>
            </a:r>
          </a:p>
          <a:p>
            <a:pPr marL="216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3F82"/>
                </a:solidFill>
                <a:latin typeface="+mn-lt"/>
              </a:rPr>
              <a:t>Рынок капиталов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6094" y="1236940"/>
            <a:ext cx="3466214" cy="4536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1</a:t>
            </a:r>
            <a:r>
              <a:rPr lang="en-US" sz="1600" b="1" dirty="0"/>
              <a:t>. </a:t>
            </a:r>
            <a:r>
              <a:rPr lang="ru-RU" sz="1600" b="1" dirty="0"/>
              <a:t>По сферам функционирования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36094" y="3234025"/>
            <a:ext cx="3466214" cy="4536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3. По стадиям выпуска и обращения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80614" y="3168468"/>
            <a:ext cx="2188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П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ервичный рынок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Вторичный рынок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6094" y="4357495"/>
            <a:ext cx="3466214" cy="4536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4. По организации торговли финансовыми инструментами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29477" y="4242690"/>
            <a:ext cx="2779031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lvl="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rgbClr val="003F82"/>
                </a:solidFill>
                <a:latin typeface="Calibri"/>
              </a:rPr>
              <a:t>Организованный </a:t>
            </a:r>
            <a:r>
              <a:rPr lang="ru-RU" sz="1600" b="1" dirty="0">
                <a:solidFill>
                  <a:srgbClr val="003F82"/>
                </a:solidFill>
                <a:latin typeface="Calibri"/>
              </a:rPr>
              <a:t>рынок</a:t>
            </a:r>
          </a:p>
          <a:p>
            <a:pPr marL="228600" lvl="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3F82"/>
                </a:solidFill>
                <a:latin typeface="Calibri"/>
              </a:rPr>
              <a:t>Неорганизованный </a:t>
            </a:r>
            <a:r>
              <a:rPr lang="ru-RU" sz="1600" b="1" dirty="0" smtClean="0">
                <a:solidFill>
                  <a:srgbClr val="003F82"/>
                </a:solidFill>
                <a:latin typeface="Calibri"/>
              </a:rPr>
              <a:t>рынок</a:t>
            </a:r>
            <a:endParaRPr lang="ru-RU" sz="1600" b="1" dirty="0">
              <a:solidFill>
                <a:srgbClr val="003F8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459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297481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Взаимодействие банка-оригинатора с </a:t>
            </a:r>
            <a:r>
              <a:rPr lang="en-US" sz="2000" b="1" dirty="0">
                <a:solidFill>
                  <a:prstClr val="white"/>
                </a:solidFill>
                <a:latin typeface="Myriad Pro"/>
              </a:rPr>
              <a:t>S</a:t>
            </a:r>
            <a:r>
              <a:rPr lang="en-US" sz="2000" b="1" dirty="0" smtClean="0">
                <a:solidFill>
                  <a:prstClr val="white"/>
                </a:solidFill>
                <a:latin typeface="Myriad Pro"/>
              </a:rPr>
              <a:t>PV </a:t>
            </a:r>
            <a:endParaRPr lang="en-US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3779" y="1035483"/>
            <a:ext cx="8232496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Банк формирует однородный пул активов и продает его (</a:t>
            </a: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уступает права </a:t>
            </a:r>
            <a:r>
              <a:rPr lang="ru-RU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требования) </a:t>
            </a:r>
            <a:r>
              <a:rPr lang="en-US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S</a:t>
            </a: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PV</a:t>
            </a:r>
            <a:r>
              <a:rPr lang="ru-RU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, в результате чего происходит разделение </a:t>
            </a: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потоков </a:t>
            </a:r>
            <a:r>
              <a:rPr lang="ru-RU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платежей и рисков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Активы </a:t>
            </a:r>
            <a:r>
              <a:rPr lang="ru-RU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списываются с баланса банка, предпринимательский риск </a:t>
            </a: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банка </a:t>
            </a:r>
            <a:r>
              <a:rPr lang="ru-RU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не распространяется на денежные потоки по переданным </a:t>
            </a: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активам</a:t>
            </a:r>
            <a:endParaRPr lang="ru-RU" sz="2400" b="1" dirty="0">
              <a:solidFill>
                <a:srgbClr val="003F82"/>
              </a:solidFill>
              <a:latin typeface="Calibri"/>
              <a:ea typeface="MingLiU-ExtB" pitchFamily="18" charset="-120"/>
            </a:endParaRP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Риски </a:t>
            </a:r>
            <a:r>
              <a:rPr lang="ru-RU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неисполнения обязательств заемщиков, изменения </a:t>
            </a: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процентных </a:t>
            </a:r>
            <a:r>
              <a:rPr lang="ru-RU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ставок, валютные риски передаются третьей </a:t>
            </a: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стороне</a:t>
            </a:r>
            <a:endParaRPr lang="ru-RU" sz="2400" b="1" dirty="0">
              <a:solidFill>
                <a:srgbClr val="003F82"/>
              </a:solidFill>
              <a:latin typeface="Calibri"/>
              <a:ea typeface="MingLiU-ExtB" pitchFamily="18" charset="-12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37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297481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Взаимодействие банка-оригинатора с </a:t>
            </a:r>
            <a:r>
              <a:rPr lang="en-US" sz="2000" b="1" dirty="0" smtClean="0">
                <a:solidFill>
                  <a:prstClr val="white"/>
                </a:solidFill>
                <a:latin typeface="Myriad Pro"/>
              </a:rPr>
              <a:t>SPV </a:t>
            </a:r>
            <a:endParaRPr lang="en-US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3779" y="1035487"/>
            <a:ext cx="8461096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Банк </a:t>
            </a:r>
            <a:r>
              <a:rPr lang="ru-RU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принимает на себя обязательства по обслуживанию денежных </a:t>
            </a: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потоков </a:t>
            </a:r>
            <a:r>
              <a:rPr lang="ru-RU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на основании договора поручения с </a:t>
            </a:r>
            <a:r>
              <a:rPr lang="en-US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S</a:t>
            </a: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PV </a:t>
            </a:r>
            <a:r>
              <a:rPr lang="ru-RU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(из кредитора </a:t>
            </a: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становится </a:t>
            </a:r>
            <a:r>
              <a:rPr lang="ru-RU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комиссионером)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S</a:t>
            </a: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PV </a:t>
            </a:r>
            <a:r>
              <a:rPr lang="ru-RU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не имеет активов, обладает минимальным капиталом, не ведет </a:t>
            </a: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никакой </a:t>
            </a:r>
            <a:r>
              <a:rPr lang="ru-RU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деятельности, осуществляет эмиссию облигаций, </a:t>
            </a: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обеспеченных </a:t>
            </a:r>
            <a:r>
              <a:rPr lang="ru-RU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пулом закладных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Средства </a:t>
            </a:r>
            <a:r>
              <a:rPr lang="ru-RU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от продажи облигаций за минусом издержек по </a:t>
            </a: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выпуску </a:t>
            </a:r>
            <a:r>
              <a:rPr lang="en-US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S</a:t>
            </a: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PV </a:t>
            </a:r>
            <a:r>
              <a:rPr lang="ru-RU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перечисляет банку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93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297481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Взаимодействие </a:t>
            </a:r>
            <a:r>
              <a:rPr lang="en-US" sz="2000" b="1" dirty="0" smtClean="0">
                <a:solidFill>
                  <a:prstClr val="white"/>
                </a:solidFill>
                <a:latin typeface="Myriad Pro"/>
              </a:rPr>
              <a:t>SPV </a:t>
            </a:r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с инвесторами</a:t>
            </a:r>
            <a:endParaRPr lang="en-US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3778" y="1035483"/>
            <a:ext cx="8508721" cy="372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S</a:t>
            </a: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PV </a:t>
            </a:r>
            <a:r>
              <a:rPr lang="ru-RU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обеспечивает повышение кредитного качества выпускаемых </a:t>
            </a: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облигаций</a:t>
            </a:r>
            <a:r>
              <a:rPr lang="ru-RU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:</a:t>
            </a:r>
          </a:p>
          <a:p>
            <a:pPr marL="742950" lvl="1" indent="-28575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3"/>
              </a:buBlip>
            </a:pP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страхование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сделки в страховых компаниях</a:t>
            </a:r>
          </a:p>
          <a:p>
            <a:pPr marL="742950" lvl="1" indent="-28575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3"/>
              </a:buBlip>
            </a:pP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получение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гарантий от банков и финансовых компаний</a:t>
            </a:r>
          </a:p>
          <a:p>
            <a:pPr marL="742950" lvl="1" indent="-28575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SzPct val="80000"/>
              <a:buFontTx/>
              <a:buBlip>
                <a:blip r:embed="rId3"/>
              </a:buBlip>
            </a:pP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получение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рейтинга облигаций на уровне ААА или АА за счет </a:t>
            </a: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структурирования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сделки</a:t>
            </a:r>
          </a:p>
          <a:p>
            <a:pPr marL="171450" indent="-17145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Формирование </a:t>
            </a:r>
            <a:r>
              <a:rPr lang="ru-RU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эмиссионного синдиката для размещения облигаций</a:t>
            </a:r>
          </a:p>
          <a:p>
            <a:pPr marL="171450" indent="-17145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Размещение </a:t>
            </a:r>
            <a:r>
              <a:rPr lang="ru-RU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облигаций, как правило, среди институциональных </a:t>
            </a: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инвесторов </a:t>
            </a:r>
            <a:r>
              <a:rPr lang="ru-RU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и перечисление денежных средств банку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55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297481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Взаимодействие оригинатора и </a:t>
            </a:r>
            <a:r>
              <a:rPr lang="en-US" sz="2000" b="1" dirty="0" smtClean="0">
                <a:solidFill>
                  <a:prstClr val="white"/>
                </a:solidFill>
                <a:latin typeface="Myriad Pro"/>
              </a:rPr>
              <a:t>S</a:t>
            </a:r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PV </a:t>
            </a:r>
            <a:br>
              <a:rPr lang="ru-RU" sz="2000" b="1" dirty="0" smtClean="0">
                <a:solidFill>
                  <a:prstClr val="white"/>
                </a:solidFill>
                <a:latin typeface="Myriad Pro"/>
              </a:rPr>
            </a:br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с доверенным лицом (trustee)</a:t>
            </a:r>
            <a:endParaRPr lang="en-US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66725" y="1440768"/>
            <a:ext cx="8096249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Трасти является представителем инвесторов и защищает их </a:t>
            </a: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интересы</a:t>
            </a:r>
            <a:endParaRPr lang="ru-RU" sz="2000" b="1" dirty="0">
              <a:solidFill>
                <a:srgbClr val="003F82"/>
              </a:solidFill>
              <a:latin typeface="Calibri"/>
              <a:ea typeface="MingLiU-ExtB" pitchFamily="18" charset="-120"/>
            </a:endParaRPr>
          </a:p>
          <a:p>
            <a:pPr marL="171450" indent="-1714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Трасти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является платежным агентом перед инвесторами за счет </a:t>
            </a: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денежных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потоков по активам</a:t>
            </a:r>
          </a:p>
          <a:p>
            <a:pPr marL="171450" indent="-1714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Трасти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получает от оригинатора (сервисного агента) отчеты о </a:t>
            </a: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потоках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платежей, досрочных возвратах, задержках платежей, </a:t>
            </a: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неисполнении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заемщиками своих обязательств</a:t>
            </a:r>
          </a:p>
          <a:p>
            <a:pPr marL="171450" indent="-1714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S</a:t>
            </a: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PV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передает доверенному лицу в залог права требования и </a:t>
            </a: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дополнительное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обеспечение по активам</a:t>
            </a:r>
          </a:p>
          <a:p>
            <a:pPr marL="171450" indent="-1714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Трасти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управляет временно свободными денежным средствами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27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297481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Последствия </a:t>
            </a:r>
            <a:r>
              <a:rPr lang="ru-RU" sz="2000" b="1" dirty="0">
                <a:solidFill>
                  <a:prstClr val="white"/>
                </a:solidFill>
                <a:latin typeface="Myriad Pro"/>
              </a:rPr>
              <a:t>секьюритизации финансовых активов</a:t>
            </a:r>
            <a:endParaRPr lang="en-US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3780" y="1035488"/>
            <a:ext cx="6220063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MingLiU-ExtB" pitchFamily="18" charset="-120"/>
              </a:rPr>
              <a:t>О</a:t>
            </a:r>
            <a:r>
              <a:rPr lang="ru-RU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MingLiU-ExtB" pitchFamily="18" charset="-120"/>
              </a:rPr>
              <a:t>тношение объема рынка секьюритизированных облигаций к ВВП на конец 2006 г.</a:t>
            </a:r>
            <a:endParaRPr lang="ru-RU" sz="1600" b="1" dirty="0">
              <a:solidFill>
                <a:prstClr val="black">
                  <a:lumMod val="85000"/>
                  <a:lumOff val="15000"/>
                </a:prstClr>
              </a:solidFill>
              <a:latin typeface="Calibri"/>
              <a:ea typeface="MingLiU-ExtB" pitchFamily="18" charset="-12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159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" t="11029" r="2708" b="5247"/>
          <a:stretch/>
        </p:blipFill>
        <p:spPr bwMode="auto">
          <a:xfrm>
            <a:off x="215924" y="1682946"/>
            <a:ext cx="5770206" cy="3128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81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297481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Последствия </a:t>
            </a:r>
            <a:r>
              <a:rPr lang="ru-RU" sz="2000" b="1" dirty="0">
                <a:solidFill>
                  <a:prstClr val="white"/>
                </a:solidFill>
                <a:latin typeface="Myriad Pro"/>
              </a:rPr>
              <a:t>секьюритизации финансовых активов</a:t>
            </a:r>
            <a:endParaRPr lang="en-US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3780" y="1035488"/>
            <a:ext cx="6220063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MingLiU-ExtB" pitchFamily="18" charset="-120"/>
              </a:rPr>
              <a:t>Объем размещения секьюритизированных облигаций в Европе в 2001—2007 гг.</a:t>
            </a:r>
            <a:endParaRPr lang="ru-RU" sz="1600" b="1" dirty="0">
              <a:solidFill>
                <a:prstClr val="black">
                  <a:lumMod val="85000"/>
                  <a:lumOff val="15000"/>
                </a:prstClr>
              </a:solidFill>
              <a:latin typeface="Calibri"/>
              <a:ea typeface="MingLiU-ExtB" pitchFamily="18" charset="-12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204770" y="1706444"/>
            <a:ext cx="5781361" cy="3104707"/>
            <a:chOff x="1089837" y="946297"/>
            <a:chExt cx="7299252" cy="4114801"/>
          </a:xfrm>
        </p:grpSpPr>
        <p:pic>
          <p:nvPicPr>
            <p:cNvPr id="9" name="Picture 4" descr="1590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54" r="3020"/>
            <a:stretch/>
          </p:blipFill>
          <p:spPr bwMode="auto">
            <a:xfrm>
              <a:off x="1089837" y="946297"/>
              <a:ext cx="7299252" cy="41148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1190847" y="1035483"/>
              <a:ext cx="85060" cy="3674740"/>
            </a:xfrm>
            <a:prstGeom prst="rect">
              <a:avLst/>
            </a:prstGeom>
            <a:solidFill>
              <a:schemeClr val="bg1"/>
            </a:solidFill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343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Развитие </a:t>
            </a:r>
            <a:r>
              <a:rPr lang="ru-RU" sz="2000" b="1" dirty="0">
                <a:solidFill>
                  <a:prstClr val="white"/>
                </a:solidFill>
                <a:latin typeface="Myriad Pro"/>
              </a:rPr>
              <a:t>процессов секьюритизации</a:t>
            </a:r>
            <a:endParaRPr lang="en-US" sz="2000" b="1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094076" y="1084521"/>
            <a:ext cx="7240772" cy="3764110"/>
            <a:chOff x="139624" y="1084521"/>
            <a:chExt cx="5463734" cy="376411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39624" y="1084521"/>
              <a:ext cx="5463734" cy="372662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i="1" dirty="0">
                <a:solidFill>
                  <a:prstClr val="white"/>
                </a:solidFill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284205" y="1201479"/>
              <a:ext cx="5189838" cy="36471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b="1" dirty="0">
                  <a:solidFill>
                    <a:srgbClr val="FFC000"/>
                  </a:solidFill>
                  <a:latin typeface="Calibri"/>
                </a:rPr>
                <a:t>Subprime</a:t>
              </a:r>
              <a:r>
                <a:rPr lang="ru-RU" b="1" dirty="0">
                  <a:solidFill>
                    <a:prstClr val="white"/>
                  </a:solidFill>
                  <a:latin typeface="Calibri"/>
                </a:rPr>
                <a:t> — заемщик имеет не просто плохую, а очень плохую кредитную историю:</a:t>
              </a:r>
            </a:p>
            <a:p>
              <a:pPr algn="just"/>
              <a:r>
                <a:rPr lang="ru-RU" b="1" dirty="0">
                  <a:solidFill>
                    <a:prstClr val="white"/>
                  </a:solidFill>
                  <a:latin typeface="Calibri"/>
                </a:rPr>
                <a:t>     - сумма займа превышает 55% дохода потребителя за период заимствования</a:t>
              </a:r>
            </a:p>
            <a:p>
              <a:pPr algn="just"/>
              <a:r>
                <a:rPr lang="ru-RU" b="1" dirty="0">
                  <a:solidFill>
                    <a:prstClr val="white"/>
                  </a:solidFill>
                  <a:latin typeface="Calibri"/>
                </a:rPr>
                <a:t>     - сумма займа превышает 85% стоимости залога</a:t>
              </a:r>
            </a:p>
            <a:p>
              <a:pPr algn="just">
                <a:spcBef>
                  <a:spcPts val="900"/>
                </a:spcBef>
              </a:pPr>
              <a:r>
                <a:rPr lang="ru-RU" b="1" dirty="0">
                  <a:solidFill>
                    <a:srgbClr val="FFC000"/>
                  </a:solidFill>
                  <a:latin typeface="Calibri"/>
                </a:rPr>
                <a:t>"Alt-A" </a:t>
              </a:r>
              <a:r>
                <a:rPr lang="ru-RU" b="1" dirty="0">
                  <a:solidFill>
                    <a:prstClr val="white"/>
                  </a:solidFill>
                  <a:latin typeface="Calibri"/>
                </a:rPr>
                <a:t>("лучший среди худших") или быстрый кредит — это предоставление неполного пакета документов. В классическом случае — это отсутствие подтверждения доходов </a:t>
              </a:r>
              <a:r>
                <a:rPr lang="ru-RU" b="1" dirty="0" smtClean="0">
                  <a:solidFill>
                    <a:prstClr val="white"/>
                  </a:solidFill>
                  <a:latin typeface="Calibri"/>
                </a:rPr>
                <a:t>заемщика</a:t>
              </a:r>
            </a:p>
            <a:p>
              <a:pPr algn="just">
                <a:spcBef>
                  <a:spcPts val="900"/>
                </a:spcBef>
              </a:pPr>
              <a:r>
                <a:rPr lang="ru-RU" b="1" dirty="0">
                  <a:solidFill>
                    <a:srgbClr val="FFC000"/>
                  </a:solidFill>
                  <a:latin typeface="Calibri"/>
                </a:rPr>
                <a:t>"Second mortgages" </a:t>
              </a:r>
              <a:r>
                <a:rPr lang="ru-RU" b="1" dirty="0">
                  <a:solidFill>
                    <a:prstClr val="white"/>
                  </a:solidFill>
                  <a:latin typeface="Calibri"/>
                </a:rPr>
                <a:t>— это второй кредит на подорожавший дом. Под подорожавший дом берется второй кредит (под залог увеличения его цены), причем требования первого кредитора приоритетны.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731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297481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Льготы по ипотечным кредитам</a:t>
            </a:r>
            <a:endParaRPr lang="en-US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893118" y="1396991"/>
            <a:ext cx="7836213" cy="374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4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В докризисный период из ипотечных кредитов категории Subprime</a:t>
            </a:r>
            <a:r>
              <a:rPr lang="ru-RU" sz="24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: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по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80%</a:t>
            </a:r>
            <a:r>
              <a:rPr lang="ru-RU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 предоставленных кредитов ставки были льготными на первые 2—3 года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по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37%</a:t>
            </a:r>
            <a:r>
              <a:rPr lang="ru-RU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 предоставленных кредитов в первые годы выплачивались только проценты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по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43%</a:t>
            </a:r>
            <a:r>
              <a:rPr lang="ru-RU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 предоставленных кредитов кредит выдавался без подтверждения сведений о доходах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по </a:t>
            </a:r>
            <a:r>
              <a:rPr lang="ru-RU" sz="20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38%</a:t>
            </a:r>
            <a:r>
              <a:rPr lang="ru-RU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 предоставленных кредитов кредит выдавался на всю стоимость дома без первоначального взноса (то есть удешевление недвижимости делало кредит необеспеченным)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ru-RU" b="1" dirty="0">
              <a:solidFill>
                <a:srgbClr val="003F82"/>
              </a:solidFill>
              <a:latin typeface="Calibri"/>
              <a:ea typeface="MingLiU-ExtB" pitchFamily="18" charset="-12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485987" y="2399634"/>
            <a:ext cx="272614" cy="204247"/>
          </a:xfrm>
          <a:prstGeom prst="rightArrow">
            <a:avLst/>
          </a:prstGeom>
          <a:gradFill flip="none" rotWithShape="1">
            <a:gsLst>
              <a:gs pos="0">
                <a:srgbClr val="8BB4FF"/>
              </a:gs>
              <a:gs pos="27000">
                <a:srgbClr val="AFCAFF"/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13116" y="2964118"/>
            <a:ext cx="272614" cy="204247"/>
          </a:xfrm>
          <a:prstGeom prst="rightArrow">
            <a:avLst/>
          </a:prstGeom>
          <a:gradFill flip="none" rotWithShape="1">
            <a:gsLst>
              <a:gs pos="0">
                <a:srgbClr val="8BB4FF"/>
              </a:gs>
              <a:gs pos="27000">
                <a:srgbClr val="AFCAFF"/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70115" y="3543684"/>
            <a:ext cx="272614" cy="204247"/>
          </a:xfrm>
          <a:prstGeom prst="rightArrow">
            <a:avLst/>
          </a:prstGeom>
          <a:gradFill flip="none" rotWithShape="1">
            <a:gsLst>
              <a:gs pos="0">
                <a:srgbClr val="8BB4FF"/>
              </a:gs>
              <a:gs pos="27000">
                <a:srgbClr val="AFCAFF"/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85987" y="4140225"/>
            <a:ext cx="272614" cy="204247"/>
          </a:xfrm>
          <a:prstGeom prst="rightArrow">
            <a:avLst/>
          </a:prstGeom>
          <a:gradFill flip="none" rotWithShape="1">
            <a:gsLst>
              <a:gs pos="0">
                <a:srgbClr val="8BB4FF"/>
              </a:gs>
              <a:gs pos="27000">
                <a:srgbClr val="AFCAFF"/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5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297481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prstClr val="white"/>
                </a:solidFill>
                <a:latin typeface="Myriad Pro"/>
              </a:rPr>
              <a:t>ДОЛЯ ИПОТЕЧНЫХ КРЕДИТОВ </a:t>
            </a:r>
            <a:endParaRPr lang="ru-RU" sz="2000" b="1" dirty="0" smtClean="0">
              <a:solidFill>
                <a:prstClr val="white"/>
              </a:solidFill>
              <a:latin typeface="Myriad Pro"/>
            </a:endParaRPr>
          </a:p>
          <a:p>
            <a:r>
              <a:rPr lang="ru-RU" dirty="0" smtClean="0">
                <a:solidFill>
                  <a:prstClr val="white"/>
                </a:solidFill>
                <a:latin typeface="Myriad Pro"/>
              </a:rPr>
              <a:t>(</a:t>
            </a:r>
            <a:r>
              <a:rPr lang="ru-RU" dirty="0">
                <a:solidFill>
                  <a:prstClr val="white"/>
                </a:solidFill>
                <a:latin typeface="Myriad Pro"/>
              </a:rPr>
              <a:t>в процентах от ВВП)</a:t>
            </a:r>
            <a:endParaRPr lang="en-US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38684" y="3442571"/>
            <a:ext cx="4830782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700" b="1" dirty="0">
                <a:solidFill>
                  <a:srgbClr val="003F82"/>
                </a:solidFill>
                <a:latin typeface="Calibri"/>
                <a:ea typeface="MingLiU-ExtB" pitchFamily="18" charset="-120"/>
              </a:rPr>
              <a:t>Из примерно 10 трлн. долл. ипотечных кредитов, выданных и непогашенных в США доля высоко рискованных кредитов на конец 2007 г. составляла 30</a:t>
            </a:r>
            <a:r>
              <a:rPr lang="ru-RU" sz="1700" b="1" dirty="0" smtClean="0">
                <a:solidFill>
                  <a:srgbClr val="003F82"/>
                </a:solidFill>
                <a:latin typeface="Calibri"/>
                <a:ea typeface="MingLiU-ExtB" pitchFamily="18" charset="-120"/>
              </a:rPr>
              <a:t>%</a:t>
            </a:r>
            <a:endParaRPr lang="ru-RU" sz="1700" b="1" dirty="0">
              <a:solidFill>
                <a:srgbClr val="003F82"/>
              </a:solidFill>
              <a:latin typeface="Calibri"/>
              <a:ea typeface="MingLiU-ExtB" pitchFamily="18" charset="-12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218965" y="1201150"/>
            <a:ext cx="2974550" cy="558450"/>
            <a:chOff x="139624" y="1084521"/>
            <a:chExt cx="5463734" cy="3726629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39624" y="1084521"/>
              <a:ext cx="5463734" cy="372662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i="1" dirty="0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43038" y="1821712"/>
              <a:ext cx="5189839" cy="2834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2400" b="1" dirty="0">
                  <a:solidFill>
                    <a:prstClr val="white"/>
                  </a:solidFill>
                  <a:latin typeface="Calibri"/>
                </a:rPr>
                <a:t>США = 70% ВВП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218965" y="1854995"/>
            <a:ext cx="2974550" cy="558450"/>
            <a:chOff x="139624" y="1084521"/>
            <a:chExt cx="5463734" cy="372662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39624" y="1084521"/>
              <a:ext cx="5463734" cy="372662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i="1" dirty="0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43038" y="1821712"/>
              <a:ext cx="5189839" cy="2834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2400" b="1" dirty="0">
                  <a:solidFill>
                    <a:prstClr val="white"/>
                  </a:solidFill>
                  <a:latin typeface="Calibri"/>
                </a:rPr>
                <a:t>Европа = 40% ВВП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218965" y="2511710"/>
            <a:ext cx="2974550" cy="558450"/>
            <a:chOff x="139624" y="1084521"/>
            <a:chExt cx="5463734" cy="3726629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39624" y="1084521"/>
              <a:ext cx="5463734" cy="372662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i="1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43038" y="1821712"/>
              <a:ext cx="5189839" cy="2834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2400" b="1" dirty="0">
                  <a:solidFill>
                    <a:prstClr val="white"/>
                  </a:solidFill>
                  <a:latin typeface="Calibri"/>
                </a:rPr>
                <a:t>Россия = 2,5% ВВП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445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 smtClean="0">
                <a:solidFill>
                  <a:prstClr val="white"/>
                </a:solidFill>
                <a:latin typeface="Myriad Pro"/>
              </a:rPr>
              <a:t>Этапы развития процесса секьюритизации</a:t>
            </a:r>
            <a:endParaRPr lang="en-US" sz="2400" b="1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3157867" y="1130603"/>
            <a:ext cx="4125436" cy="3653905"/>
            <a:chOff x="4231755" y="1130603"/>
            <a:chExt cx="4125436" cy="3653905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231756" y="1130603"/>
              <a:ext cx="4125433" cy="60250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prstClr val="white"/>
                  </a:solidFill>
                </a:rPr>
                <a:t>Секьюритизация ипотечных кредитов </a:t>
              </a:r>
              <a:r>
                <a:rPr lang="ru-RU" sz="1600" b="1" dirty="0">
                  <a:solidFill>
                    <a:prstClr val="white"/>
                  </a:solidFill>
                </a:rPr>
                <a:t>(</a:t>
              </a:r>
              <a:r>
                <a:rPr lang="en-US" sz="1600" b="1" dirty="0">
                  <a:solidFill>
                    <a:prstClr val="white"/>
                  </a:solidFill>
                </a:rPr>
                <a:t>Mortgage-Backed Securities – MBS)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231758" y="2239540"/>
              <a:ext cx="4125433" cy="117311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prstClr val="white"/>
                  </a:solidFill>
                </a:rPr>
                <a:t>Секьюритизация финансовых активов: </a:t>
              </a:r>
              <a:r>
                <a:rPr lang="ru-RU" sz="1600" b="1" dirty="0">
                  <a:solidFill>
                    <a:prstClr val="white"/>
                  </a:solidFill>
                </a:rPr>
                <a:t>автокредитов, студенческих кредитов, поступлений по кредитным картам и др. (Asset-Backed Securities – ABS)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231755" y="3898469"/>
              <a:ext cx="4125433" cy="8860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b="1" dirty="0">
                  <a:solidFill>
                    <a:prstClr val="white"/>
                  </a:solidFill>
                </a:rPr>
                <a:t>Секьюритизация будущих денежных потоков </a:t>
              </a:r>
              <a:endParaRPr lang="ru-RU" b="1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ru-RU" sz="1600" b="1" dirty="0" smtClean="0">
                  <a:solidFill>
                    <a:prstClr val="white"/>
                  </a:solidFill>
                </a:rPr>
                <a:t>(</a:t>
              </a:r>
              <a:r>
                <a:rPr lang="ru-RU" sz="1600" b="1" dirty="0">
                  <a:solidFill>
                    <a:prstClr val="white"/>
                  </a:solidFill>
                </a:rPr>
                <a:t>Future Flow </a:t>
              </a:r>
              <a:r>
                <a:rPr lang="ru-RU" sz="1600" b="1" dirty="0" smtClean="0">
                  <a:solidFill>
                    <a:prstClr val="white"/>
                  </a:solidFill>
                </a:rPr>
                <a:t>Securiti</a:t>
              </a:r>
              <a:r>
                <a:rPr lang="en-US" sz="1600" b="1" dirty="0" smtClean="0">
                  <a:solidFill>
                    <a:prstClr val="white"/>
                  </a:solidFill>
                </a:rPr>
                <a:t>z</a:t>
              </a:r>
              <a:r>
                <a:rPr lang="ru-RU" sz="1600" b="1" dirty="0" smtClean="0">
                  <a:solidFill>
                    <a:prstClr val="white"/>
                  </a:solidFill>
                </a:rPr>
                <a:t>ation </a:t>
              </a:r>
              <a:r>
                <a:rPr lang="ru-RU" sz="1600" b="1" dirty="0">
                  <a:solidFill>
                    <a:prstClr val="white"/>
                  </a:solidFill>
                </a:rPr>
                <a:t>–FFS) </a:t>
              </a:r>
            </a:p>
          </p:txBody>
        </p:sp>
        <p:sp>
          <p:nvSpPr>
            <p:cNvPr id="12" name="Стрелка вправо 11"/>
            <p:cNvSpPr/>
            <p:nvPr/>
          </p:nvSpPr>
          <p:spPr>
            <a:xfrm rot="5400000">
              <a:off x="6071006" y="1776712"/>
              <a:ext cx="272614" cy="37856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" name="Стрелка вправо 13"/>
            <p:cNvSpPr/>
            <p:nvPr/>
          </p:nvSpPr>
          <p:spPr>
            <a:xfrm rot="5400000">
              <a:off x="6071006" y="3447947"/>
              <a:ext cx="272614" cy="37856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74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>
                <a:solidFill>
                  <a:schemeClr val="bg1"/>
                </a:solidFill>
                <a:latin typeface="Myriad Pro"/>
              </a:rPr>
              <a:t>Классификация финансовых </a:t>
            </a:r>
            <a:r>
              <a:rPr lang="ru-RU" b="1" dirty="0" smtClean="0">
                <a:solidFill>
                  <a:schemeClr val="bg1"/>
                </a:solidFill>
                <a:latin typeface="Myriad Pro"/>
              </a:rPr>
              <a:t>рынков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Myriad Pro"/>
              </a:rPr>
              <a:t>1. По </a:t>
            </a:r>
            <a:r>
              <a:rPr lang="ru-RU" b="1" dirty="0">
                <a:solidFill>
                  <a:schemeClr val="bg1"/>
                </a:solidFill>
                <a:latin typeface="Myriad Pro"/>
              </a:rPr>
              <a:t>срокам обращения финансовых </a:t>
            </a:r>
            <a:r>
              <a:rPr lang="ru-RU" b="1" dirty="0" smtClean="0">
                <a:solidFill>
                  <a:schemeClr val="bg1"/>
                </a:solidFill>
                <a:latin typeface="Myriad Pro"/>
              </a:rPr>
              <a:t>ресурсов</a:t>
            </a:r>
            <a:endParaRPr lang="ru-RU" b="1" dirty="0">
              <a:solidFill>
                <a:schemeClr val="bg1"/>
              </a:solidFill>
              <a:latin typeface="Myriad Pro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1733109" y="3045240"/>
            <a:ext cx="7237123" cy="1599132"/>
            <a:chOff x="2327275" y="3147237"/>
            <a:chExt cx="5138082" cy="1599132"/>
          </a:xfrm>
        </p:grpSpPr>
        <p:sp>
          <p:nvSpPr>
            <p:cNvPr id="19" name="Содержимое 2"/>
            <p:cNvSpPr txBox="1">
              <a:spLocks/>
            </p:cNvSpPr>
            <p:nvPr/>
          </p:nvSpPr>
          <p:spPr bwMode="auto">
            <a:xfrm>
              <a:off x="3079820" y="3147237"/>
              <a:ext cx="4385537" cy="15991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Char char="•"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1E5C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Myriad Pro"/>
                </a:rPr>
                <a:t>Денежный рынок </a:t>
              </a: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</a:rPr>
                <a:t>– движение краткосрочных ссуд (до 1 года)</a:t>
              </a:r>
            </a:p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tabLst/>
                <a:defRPr/>
              </a:pPr>
              <a:endPara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</a:endParaRPr>
            </a:p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Char char="•"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1E5C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Myriad Pro"/>
                </a:rPr>
                <a:t>Рынок капиталов </a:t>
              </a: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</a:rPr>
                <a:t>– </a:t>
              </a: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  <a:cs typeface="Arial" charset="0"/>
                </a:rPr>
                <a:t>движение долгосрочных накоплений (более 1 года)</a:t>
              </a:r>
            </a:p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Char char="•"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1E5C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Myriad Pro"/>
                </a:rPr>
                <a:t>Фондовый рынок </a:t>
              </a: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/>
                  <a:cs typeface="Arial" charset="0"/>
                </a:rPr>
                <a:t>– движение средств, которое обслуживается ценными бумагами</a:t>
              </a: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</a:endParaRPr>
            </a:p>
          </p:txBody>
        </p:sp>
        <p:pic>
          <p:nvPicPr>
            <p:cNvPr id="20" name="Picture 2" descr="C:\Users\Серега\Desktop\244290-Sepik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7275" y="3147237"/>
              <a:ext cx="752544" cy="470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5" descr="C:\Users\Серега\Desktop\Акции1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124" y="3655083"/>
              <a:ext cx="362845" cy="379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C:\Users\Серега\Desktop\candlestick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9116" y="4185448"/>
              <a:ext cx="428859" cy="31735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1900166" y="1074300"/>
            <a:ext cx="5644947" cy="1507450"/>
            <a:chOff x="1424679" y="1265694"/>
            <a:chExt cx="5644947" cy="15074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64" t="20700" r="22625" b="17752"/>
            <a:stretch/>
          </p:blipFill>
          <p:spPr bwMode="auto">
            <a:xfrm>
              <a:off x="3487408" y="1265694"/>
              <a:ext cx="1548142" cy="1495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8" name="Группа 37"/>
            <p:cNvGrpSpPr/>
            <p:nvPr/>
          </p:nvGrpSpPr>
          <p:grpSpPr>
            <a:xfrm>
              <a:off x="1424679" y="1349486"/>
              <a:ext cx="5644947" cy="1423658"/>
              <a:chOff x="1823113" y="1349486"/>
              <a:chExt cx="5644947" cy="1423658"/>
            </a:xfrm>
          </p:grpSpPr>
          <p:cxnSp>
            <p:nvCxnSpPr>
              <p:cNvPr id="25" name="Прямая со стрелкой 24"/>
              <p:cNvCxnSpPr/>
              <p:nvPr/>
            </p:nvCxnSpPr>
            <p:spPr bwMode="auto">
              <a:xfrm>
                <a:off x="3219041" y="1721625"/>
                <a:ext cx="875483" cy="164814"/>
              </a:xfrm>
              <a:prstGeom prst="straightConnector1">
                <a:avLst/>
              </a:prstGeom>
              <a:ln>
                <a:solidFill>
                  <a:srgbClr val="FF6600"/>
                </a:solidFill>
                <a:headEnd type="none" w="med" len="med"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6" name="Текст 3"/>
              <p:cNvSpPr txBox="1">
                <a:spLocks/>
              </p:cNvSpPr>
              <p:nvPr/>
            </p:nvSpPr>
            <p:spPr>
              <a:xfrm>
                <a:off x="1835428" y="1349486"/>
                <a:ext cx="1726479" cy="283434"/>
              </a:xfrm>
              <a:prstGeom prst="rect">
                <a:avLst/>
              </a:prstGeom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3F82"/>
                    </a:solidFill>
                    <a:effectLst/>
                    <a:uLnTx/>
                    <a:uFillTx/>
                  </a:rPr>
                  <a:t>Денежный рынок</a:t>
                </a:r>
              </a:p>
            </p:txBody>
          </p:sp>
          <p:sp>
            <p:nvSpPr>
              <p:cNvPr id="27" name="Текст 3"/>
              <p:cNvSpPr txBox="1">
                <a:spLocks/>
              </p:cNvSpPr>
              <p:nvPr/>
            </p:nvSpPr>
            <p:spPr>
              <a:xfrm>
                <a:off x="1823113" y="2489710"/>
                <a:ext cx="1726479" cy="283434"/>
              </a:xfrm>
              <a:prstGeom prst="rect">
                <a:avLst/>
              </a:prstGeom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3F82"/>
                    </a:solidFill>
                    <a:effectLst/>
                    <a:uLnTx/>
                    <a:uFillTx/>
                  </a:rPr>
                  <a:t>Фондовый рынок</a:t>
                </a:r>
              </a:p>
            </p:txBody>
          </p:sp>
          <p:cxnSp>
            <p:nvCxnSpPr>
              <p:cNvPr id="28" name="Прямая со стрелкой 27"/>
              <p:cNvCxnSpPr/>
              <p:nvPr/>
            </p:nvCxnSpPr>
            <p:spPr bwMode="auto">
              <a:xfrm flipV="1">
                <a:off x="3219041" y="2115879"/>
                <a:ext cx="1321061" cy="645783"/>
              </a:xfrm>
              <a:prstGeom prst="straightConnector1">
                <a:avLst/>
              </a:prstGeom>
              <a:ln>
                <a:solidFill>
                  <a:srgbClr val="FF6600"/>
                </a:solidFill>
                <a:headEnd type="none" w="med" len="med"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9" name="Текст 3"/>
              <p:cNvSpPr txBox="1">
                <a:spLocks/>
              </p:cNvSpPr>
              <p:nvPr/>
            </p:nvSpPr>
            <p:spPr>
              <a:xfrm>
                <a:off x="5741581" y="1415094"/>
                <a:ext cx="1726479" cy="283434"/>
              </a:xfrm>
              <a:prstGeom prst="rect">
                <a:avLst/>
              </a:prstGeom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3F82"/>
                    </a:solidFill>
                    <a:effectLst/>
                    <a:uLnTx/>
                    <a:uFillTx/>
                  </a:rPr>
                  <a:t>Рынок капиталов</a:t>
                </a:r>
              </a:p>
            </p:txBody>
          </p:sp>
          <p:cxnSp>
            <p:nvCxnSpPr>
              <p:cNvPr id="30" name="Прямая со стрелкой 29"/>
              <p:cNvCxnSpPr/>
              <p:nvPr/>
            </p:nvCxnSpPr>
            <p:spPr bwMode="auto">
              <a:xfrm flipH="1">
                <a:off x="5150252" y="1632920"/>
                <a:ext cx="939580" cy="253519"/>
              </a:xfrm>
              <a:prstGeom prst="straightConnector1">
                <a:avLst/>
              </a:prstGeom>
              <a:ln>
                <a:solidFill>
                  <a:srgbClr val="FF6600"/>
                </a:solidFill>
                <a:headEnd type="none" w="med" len="med"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</p:grp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80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Секьюритизация будущих денежных потоков</a:t>
            </a:r>
            <a:endParaRPr lang="en-US" sz="2000" b="1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90600" y="1499195"/>
            <a:ext cx="7651750" cy="3072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i="1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94077" y="1610974"/>
            <a:ext cx="7468898" cy="271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  <a:spcAft>
                <a:spcPts val="900"/>
              </a:spcAft>
            </a:pPr>
            <a:r>
              <a:rPr lang="ru-RU" sz="2200" b="1" dirty="0">
                <a:solidFill>
                  <a:srgbClr val="FFC000"/>
                </a:solidFill>
                <a:latin typeface="Calibri"/>
              </a:rPr>
              <a:t>Возможности секьюритизации:</a:t>
            </a:r>
          </a:p>
          <a:p>
            <a:pPr algn="just">
              <a:lnSpc>
                <a:spcPct val="90000"/>
              </a:lnSpc>
              <a:spcAft>
                <a:spcPts val="900"/>
              </a:spcAft>
            </a:pPr>
            <a:r>
              <a:rPr lang="ru-RU" b="1" dirty="0" smtClean="0">
                <a:solidFill>
                  <a:prstClr val="white"/>
                </a:solidFill>
                <a:latin typeface="Calibri"/>
              </a:rPr>
              <a:t>«</a:t>
            </a:r>
            <a:r>
              <a:rPr lang="ru-RU" b="1" dirty="0">
                <a:solidFill>
                  <a:prstClr val="white"/>
                </a:solidFill>
                <a:latin typeface="Calibri"/>
              </a:rPr>
              <a:t>Множество активов, которые могут быть подвергнуты секьюритизации, ограничено только воображением финансистов. Оно одно является ограничителем, и еще время, потому что вы не можете одновременно делать сто дел» </a:t>
            </a:r>
          </a:p>
          <a:p>
            <a:pPr algn="just">
              <a:lnSpc>
                <a:spcPct val="90000"/>
              </a:lnSpc>
              <a:spcAft>
                <a:spcPts val="900"/>
              </a:spcAft>
            </a:pPr>
            <a:r>
              <a:rPr lang="ru-RU" b="1" dirty="0" smtClean="0">
                <a:solidFill>
                  <a:prstClr val="white"/>
                </a:solidFill>
                <a:latin typeface="Calibri"/>
              </a:rPr>
              <a:t>«</a:t>
            </a:r>
            <a:r>
              <a:rPr lang="ru-RU" b="1" dirty="0">
                <a:solidFill>
                  <a:prstClr val="white"/>
                </a:solidFill>
                <a:latin typeface="Calibri"/>
              </a:rPr>
              <a:t>Вы можете секьюритизировать практически все»</a:t>
            </a:r>
          </a:p>
          <a:p>
            <a:pPr algn="just">
              <a:lnSpc>
                <a:spcPct val="90000"/>
              </a:lnSpc>
              <a:spcAft>
                <a:spcPts val="900"/>
              </a:spcAft>
            </a:pPr>
            <a:r>
              <a:rPr lang="ru-RU" b="1" dirty="0" smtClean="0">
                <a:solidFill>
                  <a:prstClr val="white"/>
                </a:solidFill>
                <a:latin typeface="Calibri"/>
              </a:rPr>
              <a:t>«Если есть </a:t>
            </a:r>
            <a:r>
              <a:rPr lang="ru-RU" b="1" dirty="0">
                <a:solidFill>
                  <a:prstClr val="white"/>
                </a:solidFill>
                <a:latin typeface="Calibri"/>
              </a:rPr>
              <a:t>денежный поток, секьюритизируйте его»</a:t>
            </a:r>
          </a:p>
          <a:p>
            <a:pPr algn="just">
              <a:lnSpc>
                <a:spcPct val="95000"/>
              </a:lnSpc>
              <a:spcBef>
                <a:spcPts val="600"/>
              </a:spcBef>
              <a:spcAft>
                <a:spcPts val="1800"/>
              </a:spcAft>
            </a:pPr>
            <a:r>
              <a:rPr lang="ru-RU" b="1" dirty="0">
                <a:solidFill>
                  <a:prstClr val="white"/>
                </a:solidFill>
                <a:latin typeface="Calibri"/>
              </a:rPr>
              <a:t>                                                             </a:t>
            </a:r>
            <a:r>
              <a:rPr lang="ru-RU" dirty="0">
                <a:solidFill>
                  <a:prstClr val="white"/>
                </a:solidFill>
                <a:latin typeface="Calibri"/>
              </a:rPr>
              <a:t>(</a:t>
            </a:r>
            <a:r>
              <a:rPr lang="ru-RU" i="1" dirty="0">
                <a:solidFill>
                  <a:prstClr val="white"/>
                </a:solidFill>
                <a:latin typeface="Calibri"/>
              </a:rPr>
              <a:t>Ханс Питер Бэр)</a:t>
            </a:r>
          </a:p>
        </p:txBody>
      </p:sp>
    </p:spTree>
    <p:extLst>
      <p:ext uri="{BB962C8B-B14F-4D97-AF65-F5344CB8AC3E}">
        <p14:creationId xmlns:p14="http://schemas.microsoft.com/office/powerpoint/2010/main" val="260899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Новые формы секьюритизации денежных потоков</a:t>
            </a:r>
            <a:endParaRPr lang="en-US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04769" y="1056749"/>
            <a:ext cx="580539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Лизинговые платежи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Поступления от платных автомобильных дорог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Выручка телефонных компаний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Выручка автотранспортных компаний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Платежи за телевидение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Выручка за авиабилеты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Поступления от ресторанного бизнеса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Платежи по договорам франчайзинга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Поступления по экспортным контрактам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Оплата услуг медицинских учреждений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Налоги, сборы и пошлины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Право на добычу полезных ископаемых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Плата за школьное обучение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Поступления от морских контрактов 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Выручка компаний коммунального хозяйства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69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/>
            <a:r>
              <a:rPr lang="ru-RU" sz="2000" b="1" dirty="0">
                <a:solidFill>
                  <a:prstClr val="white"/>
                </a:solidFill>
                <a:latin typeface="Myriad Pro"/>
              </a:rPr>
              <a:t>Классификация финансовых рынков</a:t>
            </a:r>
          </a:p>
          <a:p>
            <a:pPr lvl="0"/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По </a:t>
            </a:r>
            <a:r>
              <a:rPr lang="ru-RU" sz="2000" b="1" dirty="0">
                <a:solidFill>
                  <a:prstClr val="white"/>
                </a:solidFill>
                <a:latin typeface="Myriad Pro"/>
              </a:rPr>
              <a:t>стадиям выпуска и </a:t>
            </a:r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обращения</a:t>
            </a:r>
            <a:endParaRPr lang="ru-RU" sz="2000" b="1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824097" y="1812478"/>
            <a:ext cx="53703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b="1" dirty="0" smtClean="0">
                <a:solidFill>
                  <a:srgbClr val="003F82"/>
                </a:solidFill>
                <a:latin typeface="Myriad Pro"/>
              </a:rPr>
              <a:t>Первичный </a:t>
            </a:r>
            <a:r>
              <a:rPr lang="ru-RU" b="1" dirty="0">
                <a:solidFill>
                  <a:srgbClr val="003F82"/>
                </a:solidFill>
                <a:latin typeface="Myriad Pro"/>
              </a:rPr>
              <a:t>рынок ценных бумаг </a:t>
            </a:r>
            <a:r>
              <a:rPr lang="ru-RU" sz="1600" dirty="0">
                <a:solidFill>
                  <a:srgbClr val="003F82"/>
                </a:solidFill>
                <a:latin typeface="Myriad Pro"/>
              </a:rPr>
              <a:t>— это рынок, на котором осуществляется размещение впервые выпущенных ценных бумаг.</a:t>
            </a:r>
            <a:endParaRPr lang="ru-RU" sz="1600" dirty="0" smtClean="0">
              <a:solidFill>
                <a:srgbClr val="003F82"/>
              </a:solidFill>
              <a:latin typeface="Myriad Pro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b="1" dirty="0">
                <a:solidFill>
                  <a:srgbClr val="003F82"/>
                </a:solidFill>
                <a:latin typeface="Myriad Pro"/>
              </a:rPr>
              <a:t>Вторичный рынок ценных бумаг </a:t>
            </a:r>
            <a:r>
              <a:rPr lang="ru-RU" sz="1600" dirty="0">
                <a:solidFill>
                  <a:srgbClr val="003F82"/>
                </a:solidFill>
                <a:latin typeface="Myriad Pro"/>
              </a:rPr>
              <a:t>— это рынок, на котором происходит обращение </a:t>
            </a:r>
            <a:r>
              <a:rPr lang="ru-RU" sz="1600" dirty="0" smtClean="0">
                <a:solidFill>
                  <a:srgbClr val="003F82"/>
                </a:solidFill>
                <a:latin typeface="Myriad Pro"/>
              </a:rPr>
              <a:t>ранее выпущенных ценных </a:t>
            </a:r>
            <a:r>
              <a:rPr lang="ru-RU" sz="1600" dirty="0">
                <a:solidFill>
                  <a:srgbClr val="003F82"/>
                </a:solidFill>
                <a:latin typeface="Myriad Pro"/>
              </a:rPr>
              <a:t>бумаг.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0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/>
            <a:endParaRPr lang="ru-RU" sz="2000" b="1" dirty="0" err="1">
              <a:solidFill>
                <a:schemeClr val="bg1"/>
              </a:solidFill>
              <a:latin typeface="Myriad Pro"/>
            </a:endParaRPr>
          </a:p>
          <a:p>
            <a:pPr lvl="0"/>
            <a:r>
              <a:rPr lang="ru-RU" sz="2000" b="1" dirty="0" smtClean="0">
                <a:solidFill>
                  <a:prstClr val="white"/>
                </a:solidFill>
                <a:latin typeface="Myriad Pro"/>
              </a:rPr>
              <a:t>Первичный </a:t>
            </a:r>
            <a:r>
              <a:rPr lang="ru-RU" sz="2000" b="1" dirty="0">
                <a:solidFill>
                  <a:prstClr val="white"/>
                </a:solidFill>
                <a:latin typeface="Myriad Pro"/>
              </a:rPr>
              <a:t>и вторичный рынок</a:t>
            </a:r>
            <a:endParaRPr lang="en-US" sz="2000" b="1" dirty="0">
              <a:solidFill>
                <a:prstClr val="white"/>
              </a:solidFill>
              <a:latin typeface="Myriad Pro"/>
            </a:endParaRPr>
          </a:p>
          <a:p>
            <a:endParaRPr lang="ru-RU" sz="2000" b="1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50" name="Picture 2" descr="C:\Users\Серега\Desktop\gazpr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655" y="1141022"/>
            <a:ext cx="747706" cy="47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Текст 3"/>
          <p:cNvSpPr txBox="1">
            <a:spLocks/>
          </p:cNvSpPr>
          <p:nvPr/>
        </p:nvSpPr>
        <p:spPr>
          <a:xfrm>
            <a:off x="3662504" y="1215197"/>
            <a:ext cx="1606865" cy="32612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smtClean="0">
                <a:solidFill>
                  <a:srgbClr val="003F82"/>
                </a:solidFill>
                <a:latin typeface="Myriad Pro"/>
              </a:rPr>
              <a:t>Эмитент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084398" y="1699154"/>
            <a:ext cx="2019416" cy="1203411"/>
            <a:chOff x="3084398" y="1699154"/>
            <a:chExt cx="2019416" cy="1203411"/>
          </a:xfrm>
        </p:grpSpPr>
        <p:pic>
          <p:nvPicPr>
            <p:cNvPr id="51" name="Picture 3" descr="C:\Users\Серега\Desktop\Ценные бумаги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4398" y="2072538"/>
              <a:ext cx="822766" cy="639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Стрелка вниз 52"/>
            <p:cNvSpPr/>
            <p:nvPr/>
          </p:nvSpPr>
          <p:spPr bwMode="auto">
            <a:xfrm>
              <a:off x="3389520" y="1699154"/>
              <a:ext cx="187261" cy="256552"/>
            </a:xfrm>
            <a:prstGeom prst="downArrow">
              <a:avLst/>
            </a:prstGeom>
            <a:solidFill>
              <a:srgbClr val="00B050">
                <a:alpha val="31000"/>
              </a:srgbClr>
            </a:solidFill>
            <a:ln w="222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Текст 3"/>
            <p:cNvSpPr txBox="1">
              <a:spLocks/>
            </p:cNvSpPr>
            <p:nvPr/>
          </p:nvSpPr>
          <p:spPr>
            <a:xfrm>
              <a:off x="3918812" y="1957183"/>
              <a:ext cx="1185002" cy="945382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kern="0" smtClean="0">
                  <a:solidFill>
                    <a:srgbClr val="003F82"/>
                  </a:solidFill>
                  <a:latin typeface="Myriad Pro"/>
                </a:rPr>
                <a:t>Эмиссия ценных бумаг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036408" y="2849402"/>
            <a:ext cx="2424634" cy="960432"/>
            <a:chOff x="3036408" y="2849402"/>
            <a:chExt cx="2424634" cy="960432"/>
          </a:xfrm>
        </p:grpSpPr>
        <p:sp>
          <p:nvSpPr>
            <p:cNvPr id="55" name="Стрелка вниз 54"/>
            <p:cNvSpPr/>
            <p:nvPr/>
          </p:nvSpPr>
          <p:spPr bwMode="auto">
            <a:xfrm>
              <a:off x="3378888" y="2849402"/>
              <a:ext cx="187261" cy="256552"/>
            </a:xfrm>
            <a:prstGeom prst="downArrow">
              <a:avLst/>
            </a:prstGeom>
            <a:solidFill>
              <a:srgbClr val="00B050">
                <a:alpha val="31000"/>
              </a:srgbClr>
            </a:solidFill>
            <a:ln w="222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52" name="Picture 3" descr="C:\Users\Серега\Desktop\PeopleInvestor-2009.JPG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r="8328"/>
            <a:stretch/>
          </p:blipFill>
          <p:spPr bwMode="auto">
            <a:xfrm>
              <a:off x="3036408" y="3202978"/>
              <a:ext cx="918746" cy="606856"/>
            </a:xfrm>
            <a:prstGeom prst="rect">
              <a:avLst/>
            </a:prstGeom>
            <a:noFill/>
          </p:spPr>
        </p:pic>
        <p:sp>
          <p:nvSpPr>
            <p:cNvPr id="47" name="Текст 3"/>
            <p:cNvSpPr txBox="1">
              <a:spLocks/>
            </p:cNvSpPr>
            <p:nvPr/>
          </p:nvSpPr>
          <p:spPr>
            <a:xfrm>
              <a:off x="3854177" y="3162357"/>
              <a:ext cx="1606865" cy="326123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kern="0">
                  <a:solidFill>
                    <a:srgbClr val="003F82"/>
                  </a:solidFill>
                  <a:latin typeface="Myriad Pro"/>
                </a:rPr>
                <a:t>И</a:t>
              </a:r>
              <a:r>
                <a:rPr lang="ru-RU" sz="1400" kern="0" smtClean="0">
                  <a:solidFill>
                    <a:srgbClr val="003F82"/>
                  </a:solidFill>
                  <a:latin typeface="Myriad Pro"/>
                </a:rPr>
                <a:t>нвесторы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254566" y="1258327"/>
            <a:ext cx="2502406" cy="2114196"/>
            <a:chOff x="5254566" y="1258327"/>
            <a:chExt cx="2502406" cy="2114196"/>
          </a:xfrm>
        </p:grpSpPr>
        <p:sp>
          <p:nvSpPr>
            <p:cNvPr id="48" name="Правая фигурная скобка 47"/>
            <p:cNvSpPr/>
            <p:nvPr/>
          </p:nvSpPr>
          <p:spPr bwMode="auto">
            <a:xfrm>
              <a:off x="5254566" y="1258327"/>
              <a:ext cx="383363" cy="2114196"/>
            </a:xfrm>
            <a:prstGeom prst="rightBrace">
              <a:avLst>
                <a:gd name="adj1" fmla="val 60638"/>
                <a:gd name="adj2" fmla="val 50000"/>
              </a:avLst>
            </a:prstGeom>
            <a:noFill/>
            <a:ln w="222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Текст 3"/>
            <p:cNvSpPr txBox="1">
              <a:spLocks/>
            </p:cNvSpPr>
            <p:nvPr/>
          </p:nvSpPr>
          <p:spPr>
            <a:xfrm>
              <a:off x="5349557" y="2095108"/>
              <a:ext cx="2407415" cy="606153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kern="0" smtClean="0">
                  <a:solidFill>
                    <a:srgbClr val="00B050"/>
                  </a:solidFill>
                </a:rPr>
                <a:t>Размещение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kern="0" smtClean="0">
                  <a:solidFill>
                    <a:srgbClr val="00B050"/>
                  </a:solidFill>
                </a:rPr>
                <a:t>(первичный рынок)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042916" y="2902569"/>
            <a:ext cx="5193987" cy="1884539"/>
            <a:chOff x="4042914" y="2902565"/>
            <a:chExt cx="5193987" cy="1884539"/>
          </a:xfrm>
        </p:grpSpPr>
        <p:sp>
          <p:nvSpPr>
            <p:cNvPr id="18" name="Стрелка вниз 17"/>
            <p:cNvSpPr/>
            <p:nvPr/>
          </p:nvSpPr>
          <p:spPr bwMode="auto">
            <a:xfrm rot="16200000">
              <a:off x="4905196" y="2644125"/>
              <a:ext cx="177612" cy="1902175"/>
            </a:xfrm>
            <a:prstGeom prst="downArrow">
              <a:avLst/>
            </a:prstGeom>
            <a:solidFill>
              <a:srgbClr val="C00000">
                <a:alpha val="31000"/>
              </a:srgbClr>
            </a:solidFill>
            <a:ln w="222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2" name="Picture 2" descr="C:\Компьютер\Фондовый рынок\3 курс\Лекции\Картинки\Ранние\Картинки\candlestick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7955" y="3213559"/>
              <a:ext cx="1041386" cy="7335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43" name="Текст 3"/>
            <p:cNvSpPr txBox="1">
              <a:spLocks/>
            </p:cNvSpPr>
            <p:nvPr/>
          </p:nvSpPr>
          <p:spPr>
            <a:xfrm>
              <a:off x="5906917" y="2902565"/>
              <a:ext cx="1343462" cy="287079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kern="0" smtClean="0">
                  <a:solidFill>
                    <a:srgbClr val="003F82"/>
                  </a:solidFill>
                  <a:latin typeface="Myriad Pro"/>
                </a:rPr>
                <a:t>Биржа</a:t>
              </a:r>
            </a:p>
          </p:txBody>
        </p:sp>
        <p:pic>
          <p:nvPicPr>
            <p:cNvPr id="41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73" t="19880" r="31516" b="15884"/>
            <a:stretch/>
          </p:blipFill>
          <p:spPr bwMode="auto">
            <a:xfrm>
              <a:off x="8269744" y="3023166"/>
              <a:ext cx="882022" cy="1114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Текст 3"/>
            <p:cNvSpPr txBox="1">
              <a:spLocks/>
            </p:cNvSpPr>
            <p:nvPr/>
          </p:nvSpPr>
          <p:spPr>
            <a:xfrm>
              <a:off x="5712789" y="4354177"/>
              <a:ext cx="3524112" cy="432927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kern="0" smtClean="0">
                  <a:solidFill>
                    <a:srgbClr val="C00000"/>
                  </a:solidFill>
                </a:rPr>
                <a:t>Обращение ценных бумаг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kern="0" smtClean="0">
                  <a:solidFill>
                    <a:srgbClr val="C00000"/>
                  </a:solidFill>
                </a:rPr>
                <a:t>(вторичный рынок)</a:t>
              </a:r>
            </a:p>
          </p:txBody>
        </p:sp>
        <p:sp>
          <p:nvSpPr>
            <p:cNvPr id="39" name="Правая фигурная скобка 38"/>
            <p:cNvSpPr/>
            <p:nvPr/>
          </p:nvSpPr>
          <p:spPr bwMode="auto">
            <a:xfrm rot="5400000">
              <a:off x="7368372" y="2678856"/>
              <a:ext cx="364906" cy="2985741"/>
            </a:xfrm>
            <a:prstGeom prst="rightBrace">
              <a:avLst>
                <a:gd name="adj1" fmla="val 60638"/>
                <a:gd name="adj2" fmla="val 50000"/>
              </a:avLst>
            </a:prstGeom>
            <a:noFill/>
            <a:ln w="222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Стрелка вниз 55"/>
            <p:cNvSpPr/>
            <p:nvPr/>
          </p:nvSpPr>
          <p:spPr bwMode="auto">
            <a:xfrm rot="16200000">
              <a:off x="7606431" y="3185857"/>
              <a:ext cx="177612" cy="798419"/>
            </a:xfrm>
            <a:prstGeom prst="downArrow">
              <a:avLst/>
            </a:prstGeom>
            <a:solidFill>
              <a:srgbClr val="C00000">
                <a:alpha val="31000"/>
              </a:srgbClr>
            </a:solidFill>
            <a:ln w="222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13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 smtClean="0">
                <a:solidFill>
                  <a:schemeClr val="bg1"/>
                </a:solidFill>
                <a:latin typeface="Myriad Pro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Myriad Pro"/>
              </a:rPr>
            </a:br>
            <a:r>
              <a:rPr lang="ru-RU" sz="2000" b="1" dirty="0" smtClean="0">
                <a:solidFill>
                  <a:schemeClr val="bg1"/>
                </a:solidFill>
                <a:latin typeface="Myriad Pro"/>
              </a:rPr>
              <a:t>Этапы эмиссии ценных бумаг</a:t>
            </a:r>
            <a:r>
              <a:rPr lang="ru-RU" sz="1600" b="1" dirty="0" smtClean="0">
                <a:solidFill>
                  <a:schemeClr val="bg1"/>
                </a:solidFill>
                <a:latin typeface="Myriad Pro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Myriad Pro"/>
              </a:rPr>
            </a:br>
            <a:endParaRPr lang="ru-RU" sz="1600" b="1" dirty="0">
              <a:solidFill>
                <a:schemeClr val="bg1"/>
              </a:solidFill>
              <a:latin typeface="Myriad Pro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124879" y="995270"/>
            <a:ext cx="4748327" cy="2773445"/>
            <a:chOff x="1638461" y="1232552"/>
            <a:chExt cx="4748327" cy="3739067"/>
          </a:xfrm>
        </p:grpSpPr>
        <p:sp>
          <p:nvSpPr>
            <p:cNvPr id="48" name="Rectangle 5"/>
            <p:cNvSpPr>
              <a:spLocks noChangeArrowheads="1"/>
            </p:cNvSpPr>
            <p:nvPr/>
          </p:nvSpPr>
          <p:spPr bwMode="auto">
            <a:xfrm>
              <a:off x="3959780" y="1232552"/>
              <a:ext cx="105798" cy="373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 Narrow" pitchFamily="34" charset="0"/>
                </a:rPr>
                <a:t>2</a:t>
              </a:r>
            </a:p>
          </p:txBody>
        </p:sp>
        <p:sp>
          <p:nvSpPr>
            <p:cNvPr id="49" name="Rectangle 6"/>
            <p:cNvSpPr>
              <a:spLocks noChangeArrowheads="1"/>
            </p:cNvSpPr>
            <p:nvPr/>
          </p:nvSpPr>
          <p:spPr bwMode="auto">
            <a:xfrm>
              <a:off x="3959780" y="4580630"/>
              <a:ext cx="105798" cy="373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 Narrow" pitchFamily="34" charset="0"/>
                </a:rPr>
                <a:t>8</a:t>
              </a:r>
            </a:p>
          </p:txBody>
        </p:sp>
        <p:sp>
          <p:nvSpPr>
            <p:cNvPr id="50" name="Rectangle 7"/>
            <p:cNvSpPr>
              <a:spLocks noChangeArrowheads="1"/>
            </p:cNvSpPr>
            <p:nvPr/>
          </p:nvSpPr>
          <p:spPr bwMode="auto">
            <a:xfrm>
              <a:off x="6290071" y="4598178"/>
              <a:ext cx="96717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 Narrow" pitchFamily="34" charset="0"/>
                </a:rPr>
                <a:t>9</a:t>
              </a:r>
            </a:p>
          </p:txBody>
        </p:sp>
        <p:sp>
          <p:nvSpPr>
            <p:cNvPr id="51" name="Rectangle 11"/>
            <p:cNvSpPr>
              <a:spLocks noChangeArrowheads="1"/>
            </p:cNvSpPr>
            <p:nvPr/>
          </p:nvSpPr>
          <p:spPr bwMode="auto">
            <a:xfrm>
              <a:off x="1638461" y="4598178"/>
              <a:ext cx="105798" cy="373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 Narrow" pitchFamily="34" charset="0"/>
                </a:rPr>
                <a:t>7</a:t>
              </a:r>
            </a:p>
          </p:txBody>
        </p:sp>
        <p:sp>
          <p:nvSpPr>
            <p:cNvPr id="52" name="Rectangle 12"/>
            <p:cNvSpPr>
              <a:spLocks noChangeArrowheads="1"/>
            </p:cNvSpPr>
            <p:nvPr/>
          </p:nvSpPr>
          <p:spPr bwMode="auto">
            <a:xfrm>
              <a:off x="1646356" y="2921871"/>
              <a:ext cx="105798" cy="373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 Narrow" pitchFamily="34" charset="0"/>
                </a:rPr>
                <a:t>6</a:t>
              </a:r>
            </a:p>
          </p:txBody>
        </p:sp>
        <p:sp>
          <p:nvSpPr>
            <p:cNvPr id="53" name="Rectangle 13"/>
            <p:cNvSpPr>
              <a:spLocks noChangeArrowheads="1"/>
            </p:cNvSpPr>
            <p:nvPr/>
          </p:nvSpPr>
          <p:spPr bwMode="auto">
            <a:xfrm>
              <a:off x="4009805" y="2908205"/>
              <a:ext cx="105798" cy="373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 Narrow" pitchFamily="34" charset="0"/>
                </a:rPr>
                <a:t>5</a:t>
              </a:r>
            </a:p>
          </p:txBody>
        </p:sp>
        <p:sp>
          <p:nvSpPr>
            <p:cNvPr id="54" name="Rectangle 14"/>
            <p:cNvSpPr>
              <a:spLocks noChangeArrowheads="1"/>
            </p:cNvSpPr>
            <p:nvPr/>
          </p:nvSpPr>
          <p:spPr bwMode="auto">
            <a:xfrm>
              <a:off x="6261157" y="2936994"/>
              <a:ext cx="105798" cy="373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 Narrow" pitchFamily="34" charset="0"/>
                </a:rPr>
                <a:t>4</a:t>
              </a:r>
            </a:p>
          </p:txBody>
        </p:sp>
        <p:sp>
          <p:nvSpPr>
            <p:cNvPr id="55" name="Rectangle 26"/>
            <p:cNvSpPr>
              <a:spLocks noChangeArrowheads="1"/>
            </p:cNvSpPr>
            <p:nvPr/>
          </p:nvSpPr>
          <p:spPr bwMode="auto">
            <a:xfrm>
              <a:off x="6239824" y="1252539"/>
              <a:ext cx="105798" cy="373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 Narrow" pitchFamily="34" charset="0"/>
                </a:rPr>
                <a:t>3</a:t>
              </a:r>
            </a:p>
          </p:txBody>
        </p:sp>
        <p:sp>
          <p:nvSpPr>
            <p:cNvPr id="56" name="Rectangle 27"/>
            <p:cNvSpPr>
              <a:spLocks noChangeArrowheads="1"/>
            </p:cNvSpPr>
            <p:nvPr/>
          </p:nvSpPr>
          <p:spPr bwMode="auto">
            <a:xfrm>
              <a:off x="1645568" y="1232552"/>
              <a:ext cx="105798" cy="373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</a:rPr>
                <a:t>1</a:t>
              </a: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094077" y="1302575"/>
            <a:ext cx="6709542" cy="3288681"/>
            <a:chOff x="603862" y="1524000"/>
            <a:chExt cx="6709542" cy="4433692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603862" y="1524000"/>
              <a:ext cx="1958517" cy="1066800"/>
              <a:chOff x="7188792" y="3048000"/>
              <a:chExt cx="1727303" cy="1066800"/>
            </a:xfrm>
          </p:grpSpPr>
          <p:sp>
            <p:nvSpPr>
              <p:cNvPr id="46" name="AutoShape 32"/>
              <p:cNvSpPr>
                <a:spLocks noChangeArrowheads="1"/>
              </p:cNvSpPr>
              <p:nvPr/>
            </p:nvSpPr>
            <p:spPr bwMode="invGray">
              <a:xfrm>
                <a:off x="7263570" y="3048000"/>
                <a:ext cx="1651830" cy="1066800"/>
              </a:xfrm>
              <a:prstGeom prst="roundRect">
                <a:avLst>
                  <a:gd name="adj" fmla="val 6741"/>
                </a:avLst>
              </a:prstGeom>
              <a:solidFill>
                <a:srgbClr val="0070C0">
                  <a:alpha val="35000"/>
                </a:srgbClr>
              </a:solidFill>
              <a:ln w="12700" algn="ctr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72000" tIns="72000" rIns="72000" bIns="72000" anchor="ctr" anchorCtr="1"/>
              <a:lstStyle/>
              <a:p>
                <a:pPr algn="ctr">
                  <a:lnSpc>
                    <a:spcPct val="120000"/>
                  </a:lnSpc>
                  <a:spcBef>
                    <a:spcPct val="50000"/>
                  </a:spcBef>
                  <a:buClr>
                    <a:schemeClr val="bg1"/>
                  </a:buClr>
                </a:pPr>
                <a:endParaRPr lang="en-GB"/>
              </a:p>
            </p:txBody>
          </p:sp>
          <p:sp>
            <p:nvSpPr>
              <p:cNvPr id="47" name="Текст 3"/>
              <p:cNvSpPr txBox="1">
                <a:spLocks/>
              </p:cNvSpPr>
              <p:nvPr/>
            </p:nvSpPr>
            <p:spPr>
              <a:xfrm>
                <a:off x="7188792" y="3169441"/>
                <a:ext cx="1727303" cy="838201"/>
              </a:xfrm>
              <a:prstGeom prst="rect">
                <a:avLst/>
              </a:prstGeom>
            </p:spPr>
            <p:txBody>
              <a:bodyPr/>
              <a:lstStyle/>
              <a:p>
                <a:pPr algn="ctr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kern="0" dirty="0">
                    <a:solidFill>
                      <a:srgbClr val="000000"/>
                    </a:solidFill>
                  </a:rPr>
                  <a:t>Принятие решения о выпуске ценных бумаг</a:t>
                </a: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3147801" y="1524000"/>
              <a:ext cx="1728002" cy="1066800"/>
              <a:chOff x="7391400" y="3048000"/>
              <a:chExt cx="1524002" cy="1066800"/>
            </a:xfrm>
          </p:grpSpPr>
          <p:sp>
            <p:nvSpPr>
              <p:cNvPr id="44" name="AutoShape 32"/>
              <p:cNvSpPr>
                <a:spLocks noChangeArrowheads="1"/>
              </p:cNvSpPr>
              <p:nvPr/>
            </p:nvSpPr>
            <p:spPr bwMode="invGray">
              <a:xfrm>
                <a:off x="7391400" y="3048000"/>
                <a:ext cx="1524000" cy="1066800"/>
              </a:xfrm>
              <a:prstGeom prst="roundRect">
                <a:avLst>
                  <a:gd name="adj" fmla="val 6741"/>
                </a:avLst>
              </a:prstGeom>
              <a:solidFill>
                <a:srgbClr val="00B050">
                  <a:alpha val="35000"/>
                </a:srgbClr>
              </a:solidFill>
              <a:ln w="12700" algn="ctr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72000" tIns="72000" rIns="72000" bIns="72000" anchor="ctr" anchorCtr="1"/>
              <a:lstStyle/>
              <a:p>
                <a:pPr algn="ctr">
                  <a:lnSpc>
                    <a:spcPct val="120000"/>
                  </a:lnSpc>
                  <a:spcBef>
                    <a:spcPct val="50000"/>
                  </a:spcBef>
                  <a:buClr>
                    <a:schemeClr val="bg1"/>
                  </a:buClr>
                </a:pPr>
                <a:endParaRPr lang="en-GB"/>
              </a:p>
            </p:txBody>
          </p:sp>
          <p:sp>
            <p:nvSpPr>
              <p:cNvPr id="45" name="Текст 3"/>
              <p:cNvSpPr txBox="1">
                <a:spLocks/>
              </p:cNvSpPr>
              <p:nvPr/>
            </p:nvSpPr>
            <p:spPr>
              <a:xfrm>
                <a:off x="7391402" y="3136146"/>
                <a:ext cx="1524000" cy="838201"/>
              </a:xfrm>
              <a:prstGeom prst="rect">
                <a:avLst/>
              </a:prstGeom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b="1" kern="0" dirty="0"/>
                  <a:t>Подготовка проспекта эмиссии</a:t>
                </a:r>
              </a:p>
            </p:txBody>
          </p:sp>
        </p:grpSp>
        <p:grpSp>
          <p:nvGrpSpPr>
            <p:cNvPr id="23" name="Группа 22"/>
            <p:cNvGrpSpPr/>
            <p:nvPr/>
          </p:nvGrpSpPr>
          <p:grpSpPr>
            <a:xfrm>
              <a:off x="5435144" y="1527176"/>
              <a:ext cx="1745062" cy="1066800"/>
              <a:chOff x="7379732" y="3048000"/>
              <a:chExt cx="1550831" cy="1066800"/>
            </a:xfrm>
          </p:grpSpPr>
          <p:sp>
            <p:nvSpPr>
              <p:cNvPr id="42" name="AutoShape 32"/>
              <p:cNvSpPr>
                <a:spLocks noChangeArrowheads="1"/>
              </p:cNvSpPr>
              <p:nvPr/>
            </p:nvSpPr>
            <p:spPr bwMode="invGray">
              <a:xfrm>
                <a:off x="7391400" y="3048000"/>
                <a:ext cx="1524000" cy="1066800"/>
              </a:xfrm>
              <a:prstGeom prst="roundRect">
                <a:avLst>
                  <a:gd name="adj" fmla="val 6741"/>
                </a:avLst>
              </a:prstGeom>
              <a:solidFill>
                <a:srgbClr val="FF0000">
                  <a:alpha val="35000"/>
                </a:srgbClr>
              </a:solidFill>
              <a:ln w="12700" algn="ctr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72000" tIns="72000" rIns="72000" bIns="72000" anchor="ctr" anchorCtr="1"/>
              <a:lstStyle/>
              <a:p>
                <a:pPr algn="ctr">
                  <a:lnSpc>
                    <a:spcPct val="120000"/>
                  </a:lnSpc>
                  <a:spcBef>
                    <a:spcPct val="50000"/>
                  </a:spcBef>
                  <a:buClr>
                    <a:schemeClr val="bg1"/>
                  </a:buClr>
                </a:pPr>
                <a:endParaRPr lang="en-GB"/>
              </a:p>
            </p:txBody>
          </p:sp>
          <p:sp>
            <p:nvSpPr>
              <p:cNvPr id="43" name="Текст 3"/>
              <p:cNvSpPr txBox="1">
                <a:spLocks/>
              </p:cNvSpPr>
              <p:nvPr/>
            </p:nvSpPr>
            <p:spPr>
              <a:xfrm>
                <a:off x="7379732" y="3190308"/>
                <a:ext cx="1550831" cy="888575"/>
              </a:xfrm>
              <a:prstGeom prst="rect">
                <a:avLst/>
              </a:prstGeom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b="1" kern="0" dirty="0" smtClean="0"/>
                  <a:t>Государственная регистрация  эмиссии</a:t>
                </a:r>
                <a:endParaRPr lang="ru-RU" sz="1400" b="1" kern="0" dirty="0"/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5441705" y="4872816"/>
              <a:ext cx="1871699" cy="1066800"/>
              <a:chOff x="7384813" y="3048000"/>
              <a:chExt cx="1650735" cy="1066800"/>
            </a:xfrm>
          </p:grpSpPr>
          <p:sp>
            <p:nvSpPr>
              <p:cNvPr id="40" name="AutoShape 32"/>
              <p:cNvSpPr>
                <a:spLocks noChangeArrowheads="1"/>
              </p:cNvSpPr>
              <p:nvPr/>
            </p:nvSpPr>
            <p:spPr bwMode="invGray">
              <a:xfrm>
                <a:off x="7391401" y="3048000"/>
                <a:ext cx="1644147" cy="1066800"/>
              </a:xfrm>
              <a:prstGeom prst="roundRect">
                <a:avLst>
                  <a:gd name="adj" fmla="val 6741"/>
                </a:avLst>
              </a:prstGeom>
              <a:solidFill>
                <a:srgbClr val="FFC000">
                  <a:alpha val="35000"/>
                </a:srgbClr>
              </a:solidFill>
              <a:ln w="12700" algn="ctr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72000" tIns="72000" rIns="72000" bIns="72000" anchor="ctr" anchorCtr="1"/>
              <a:lstStyle/>
              <a:p>
                <a:pPr algn="ctr">
                  <a:lnSpc>
                    <a:spcPct val="120000"/>
                  </a:lnSpc>
                  <a:spcBef>
                    <a:spcPct val="50000"/>
                  </a:spcBef>
                  <a:buClr>
                    <a:schemeClr val="bg1"/>
                  </a:buClr>
                </a:pPr>
                <a:endParaRPr lang="en-GB"/>
              </a:p>
            </p:txBody>
          </p:sp>
          <p:sp>
            <p:nvSpPr>
              <p:cNvPr id="41" name="Текст 3"/>
              <p:cNvSpPr txBox="1">
                <a:spLocks/>
              </p:cNvSpPr>
              <p:nvPr/>
            </p:nvSpPr>
            <p:spPr>
              <a:xfrm>
                <a:off x="7384813" y="3188692"/>
                <a:ext cx="1650733" cy="914400"/>
              </a:xfrm>
              <a:prstGeom prst="rect">
                <a:avLst/>
              </a:prstGeom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b="1" kern="0" dirty="0"/>
                  <a:t>Внесение изменений в Устав АО (для акций)</a:t>
                </a:r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833590" y="3218468"/>
              <a:ext cx="1728788" cy="1066800"/>
              <a:chOff x="7391400" y="3048000"/>
              <a:chExt cx="1524695" cy="1066800"/>
            </a:xfrm>
          </p:grpSpPr>
          <p:sp>
            <p:nvSpPr>
              <p:cNvPr id="38" name="AutoShape 32"/>
              <p:cNvSpPr>
                <a:spLocks noChangeArrowheads="1"/>
              </p:cNvSpPr>
              <p:nvPr/>
            </p:nvSpPr>
            <p:spPr bwMode="invGray">
              <a:xfrm>
                <a:off x="7391400" y="3048000"/>
                <a:ext cx="1524000" cy="1066800"/>
              </a:xfrm>
              <a:prstGeom prst="roundRect">
                <a:avLst>
                  <a:gd name="adj" fmla="val 6741"/>
                </a:avLst>
              </a:prstGeom>
              <a:solidFill>
                <a:srgbClr val="FFC000">
                  <a:alpha val="35000"/>
                </a:srgbClr>
              </a:solidFill>
              <a:ln w="12700" algn="ctr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72000" tIns="72000" rIns="72000" bIns="72000" anchor="ctr" anchorCtr="1"/>
              <a:lstStyle/>
              <a:p>
                <a:pPr algn="ctr">
                  <a:lnSpc>
                    <a:spcPct val="120000"/>
                  </a:lnSpc>
                  <a:spcBef>
                    <a:spcPct val="50000"/>
                  </a:spcBef>
                  <a:buClr>
                    <a:schemeClr val="bg1"/>
                  </a:buClr>
                </a:pPr>
                <a:endParaRPr lang="en-GB"/>
              </a:p>
            </p:txBody>
          </p:sp>
          <p:sp>
            <p:nvSpPr>
              <p:cNvPr id="39" name="Текст 3"/>
              <p:cNvSpPr txBox="1">
                <a:spLocks/>
              </p:cNvSpPr>
              <p:nvPr/>
            </p:nvSpPr>
            <p:spPr>
              <a:xfrm>
                <a:off x="7392095" y="3265375"/>
                <a:ext cx="1524000" cy="780067"/>
              </a:xfrm>
              <a:prstGeom prst="rect">
                <a:avLst/>
              </a:prstGeom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b="1" kern="0" dirty="0"/>
                  <a:t>Размещение ценных бумаг</a:t>
                </a: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2946670" y="3211632"/>
              <a:ext cx="1929136" cy="1066800"/>
              <a:chOff x="7214010" y="3048000"/>
              <a:chExt cx="1701390" cy="1066800"/>
            </a:xfrm>
          </p:grpSpPr>
          <p:sp>
            <p:nvSpPr>
              <p:cNvPr id="36" name="AutoShape 32"/>
              <p:cNvSpPr>
                <a:spLocks noChangeArrowheads="1"/>
              </p:cNvSpPr>
              <p:nvPr/>
            </p:nvSpPr>
            <p:spPr bwMode="invGray">
              <a:xfrm>
                <a:off x="7391400" y="3048000"/>
                <a:ext cx="1524000" cy="1066800"/>
              </a:xfrm>
              <a:prstGeom prst="roundRect">
                <a:avLst>
                  <a:gd name="adj" fmla="val 6741"/>
                </a:avLst>
              </a:prstGeom>
              <a:solidFill>
                <a:srgbClr val="FF0000">
                  <a:alpha val="35000"/>
                </a:srgbClr>
              </a:solidFill>
              <a:ln w="12700" algn="ctr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72000" tIns="72000" rIns="72000" bIns="72000" anchor="ctr" anchorCtr="1"/>
              <a:lstStyle/>
              <a:p>
                <a:pPr algn="ctr">
                  <a:lnSpc>
                    <a:spcPct val="120000"/>
                  </a:lnSpc>
                  <a:spcBef>
                    <a:spcPct val="50000"/>
                  </a:spcBef>
                  <a:buClr>
                    <a:schemeClr val="bg1"/>
                  </a:buClr>
                </a:pPr>
                <a:endParaRPr lang="en-GB"/>
              </a:p>
            </p:txBody>
          </p:sp>
          <p:sp>
            <p:nvSpPr>
              <p:cNvPr id="37" name="Текст 3"/>
              <p:cNvSpPr txBox="1">
                <a:spLocks/>
              </p:cNvSpPr>
              <p:nvPr/>
            </p:nvSpPr>
            <p:spPr>
              <a:xfrm>
                <a:off x="7214010" y="3162299"/>
                <a:ext cx="1689231" cy="838201"/>
              </a:xfrm>
              <a:prstGeom prst="rect">
                <a:avLst/>
              </a:prstGeom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b="1" dirty="0">
                    <a:cs typeface="Arial" charset="0"/>
                  </a:rPr>
                  <a:t>Раскрытие </a:t>
                </a:r>
                <a:r>
                  <a:rPr lang="ru-RU" sz="1400" b="1" dirty="0" smtClean="0">
                    <a:cs typeface="Arial" charset="0"/>
                  </a:rPr>
                  <a:t>информации</a:t>
                </a:r>
                <a:endParaRPr lang="ru-RU" sz="1400" b="1" dirty="0">
                  <a:cs typeface="Arial" charset="0"/>
                </a:endParaRPr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5441708" y="3211632"/>
              <a:ext cx="1728000" cy="1066800"/>
              <a:chOff x="7391400" y="3048000"/>
              <a:chExt cx="1524000" cy="1066800"/>
            </a:xfrm>
          </p:grpSpPr>
          <p:sp>
            <p:nvSpPr>
              <p:cNvPr id="34" name="AutoShape 32"/>
              <p:cNvSpPr>
                <a:spLocks noChangeArrowheads="1"/>
              </p:cNvSpPr>
              <p:nvPr/>
            </p:nvSpPr>
            <p:spPr bwMode="invGray">
              <a:xfrm>
                <a:off x="7391400" y="3048000"/>
                <a:ext cx="1524000" cy="1066800"/>
              </a:xfrm>
              <a:prstGeom prst="roundRect">
                <a:avLst>
                  <a:gd name="adj" fmla="val 6741"/>
                </a:avLst>
              </a:prstGeom>
              <a:solidFill>
                <a:srgbClr val="FF0000">
                  <a:alpha val="35000"/>
                </a:srgbClr>
              </a:solidFill>
              <a:ln w="12700" algn="ctr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72000" tIns="72000" rIns="72000" bIns="72000" anchor="ctr" anchorCtr="1"/>
              <a:lstStyle/>
              <a:p>
                <a:pPr algn="ctr">
                  <a:lnSpc>
                    <a:spcPct val="120000"/>
                  </a:lnSpc>
                  <a:spcBef>
                    <a:spcPct val="50000"/>
                  </a:spcBef>
                  <a:buClr>
                    <a:schemeClr val="bg1"/>
                  </a:buClr>
                </a:pPr>
                <a:endParaRPr lang="en-GB"/>
              </a:p>
            </p:txBody>
          </p:sp>
          <p:sp>
            <p:nvSpPr>
              <p:cNvPr id="35" name="Текст 3"/>
              <p:cNvSpPr txBox="1">
                <a:spLocks/>
              </p:cNvSpPr>
              <p:nvPr/>
            </p:nvSpPr>
            <p:spPr>
              <a:xfrm>
                <a:off x="7391400" y="3118329"/>
                <a:ext cx="1524000" cy="838201"/>
              </a:xfrm>
              <a:prstGeom prst="rect">
                <a:avLst/>
              </a:prstGeom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b="1" dirty="0">
                    <a:cs typeface="Arial" charset="0"/>
                  </a:rPr>
                  <a:t>Изготовление сертификатов ценных бумаг</a:t>
                </a:r>
                <a:endParaRPr lang="ru-RU" sz="1400" b="1" kern="0" dirty="0"/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828067" y="4890892"/>
              <a:ext cx="1728000" cy="1066800"/>
              <a:chOff x="7391400" y="3062091"/>
              <a:chExt cx="1524000" cy="1066800"/>
            </a:xfrm>
          </p:grpSpPr>
          <p:sp>
            <p:nvSpPr>
              <p:cNvPr id="32" name="AutoShape 32"/>
              <p:cNvSpPr>
                <a:spLocks noChangeArrowheads="1"/>
              </p:cNvSpPr>
              <p:nvPr/>
            </p:nvSpPr>
            <p:spPr bwMode="invGray">
              <a:xfrm>
                <a:off x="7391400" y="3062091"/>
                <a:ext cx="1524000" cy="1066800"/>
              </a:xfrm>
              <a:prstGeom prst="roundRect">
                <a:avLst>
                  <a:gd name="adj" fmla="val 6741"/>
                </a:avLst>
              </a:prstGeom>
              <a:solidFill>
                <a:srgbClr val="FFC000">
                  <a:alpha val="35000"/>
                </a:srgbClr>
              </a:solidFill>
              <a:ln w="12700" algn="ctr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72000" tIns="72000" rIns="72000" bIns="72000" anchor="ctr" anchorCtr="1"/>
              <a:lstStyle/>
              <a:p>
                <a:pPr algn="ctr">
                  <a:lnSpc>
                    <a:spcPct val="120000"/>
                  </a:lnSpc>
                  <a:spcBef>
                    <a:spcPct val="50000"/>
                  </a:spcBef>
                  <a:buClr>
                    <a:schemeClr val="bg1"/>
                  </a:buClr>
                </a:pPr>
                <a:endParaRPr lang="en-GB"/>
              </a:p>
            </p:txBody>
          </p:sp>
          <p:sp>
            <p:nvSpPr>
              <p:cNvPr id="33" name="Текст 3"/>
              <p:cNvSpPr txBox="1">
                <a:spLocks/>
              </p:cNvSpPr>
              <p:nvPr/>
            </p:nvSpPr>
            <p:spPr>
              <a:xfrm>
                <a:off x="7391400" y="3176390"/>
                <a:ext cx="1524000" cy="838201"/>
              </a:xfrm>
              <a:prstGeom prst="rect">
                <a:avLst/>
              </a:prstGeom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b="1" kern="0" dirty="0"/>
                  <a:t>Регистрация отчета об итогах выпуска</a:t>
                </a:r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3147802" y="4872816"/>
              <a:ext cx="1728000" cy="1066800"/>
              <a:chOff x="7391400" y="3048000"/>
              <a:chExt cx="1524000" cy="1066800"/>
            </a:xfrm>
          </p:grpSpPr>
          <p:sp>
            <p:nvSpPr>
              <p:cNvPr id="30" name="AutoShape 32"/>
              <p:cNvSpPr>
                <a:spLocks noChangeArrowheads="1"/>
              </p:cNvSpPr>
              <p:nvPr/>
            </p:nvSpPr>
            <p:spPr bwMode="invGray">
              <a:xfrm>
                <a:off x="7391400" y="3048000"/>
                <a:ext cx="1524000" cy="1066800"/>
              </a:xfrm>
              <a:prstGeom prst="roundRect">
                <a:avLst>
                  <a:gd name="adj" fmla="val 6741"/>
                </a:avLst>
              </a:prstGeom>
              <a:solidFill>
                <a:srgbClr val="FFC000">
                  <a:alpha val="35000"/>
                </a:srgbClr>
              </a:solidFill>
              <a:ln w="12700" algn="ctr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72000" tIns="72000" rIns="72000" bIns="72000" anchor="ctr" anchorCtr="1"/>
              <a:lstStyle/>
              <a:p>
                <a:pPr algn="ctr">
                  <a:lnSpc>
                    <a:spcPct val="120000"/>
                  </a:lnSpc>
                  <a:spcBef>
                    <a:spcPct val="50000"/>
                  </a:spcBef>
                  <a:buClr>
                    <a:schemeClr val="bg1"/>
                  </a:buClr>
                </a:pPr>
                <a:endParaRPr lang="en-GB"/>
              </a:p>
            </p:txBody>
          </p:sp>
          <p:sp>
            <p:nvSpPr>
              <p:cNvPr id="31" name="Текст 3"/>
              <p:cNvSpPr txBox="1">
                <a:spLocks/>
              </p:cNvSpPr>
              <p:nvPr/>
            </p:nvSpPr>
            <p:spPr>
              <a:xfrm>
                <a:off x="7391400" y="3154184"/>
                <a:ext cx="1524000" cy="838201"/>
              </a:xfrm>
              <a:prstGeom prst="rect">
                <a:avLst/>
              </a:prstGeom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b="1" kern="0" dirty="0"/>
                  <a:t>Раскрытие информации об итогах выпуска</a:t>
                </a:r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1045665" y="1697046"/>
            <a:ext cx="6891460" cy="2518726"/>
            <a:chOff x="555450" y="2055811"/>
            <a:chExt cx="6891460" cy="3395664"/>
          </a:xfrm>
        </p:grpSpPr>
        <p:cxnSp>
          <p:nvCxnSpPr>
            <p:cNvPr id="8" name="AutoShape 39"/>
            <p:cNvCxnSpPr>
              <a:cxnSpLocks noChangeShapeType="1"/>
            </p:cNvCxnSpPr>
            <p:nvPr/>
          </p:nvCxnSpPr>
          <p:spPr bwMode="auto">
            <a:xfrm rot="10800000">
              <a:off x="2591078" y="2057400"/>
              <a:ext cx="533408" cy="1588"/>
            </a:xfrm>
            <a:prstGeom prst="straightConnector1">
              <a:avLst/>
            </a:prstGeom>
            <a:ln>
              <a:headEnd type="triangl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AutoShape 39"/>
            <p:cNvCxnSpPr>
              <a:cxnSpLocks noChangeShapeType="1"/>
            </p:cNvCxnSpPr>
            <p:nvPr/>
          </p:nvCxnSpPr>
          <p:spPr bwMode="auto">
            <a:xfrm rot="10800000">
              <a:off x="4904259" y="2058988"/>
              <a:ext cx="533408" cy="1588"/>
            </a:xfrm>
            <a:prstGeom prst="straightConnector1">
              <a:avLst/>
            </a:prstGeom>
            <a:ln>
              <a:headEnd type="triangl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AutoShape 39"/>
            <p:cNvCxnSpPr>
              <a:cxnSpLocks noChangeShapeType="1"/>
            </p:cNvCxnSpPr>
            <p:nvPr/>
          </p:nvCxnSpPr>
          <p:spPr bwMode="auto">
            <a:xfrm rot="10800000">
              <a:off x="2592617" y="3738066"/>
              <a:ext cx="533408" cy="1588"/>
            </a:xfrm>
            <a:prstGeom prst="straightConnector1">
              <a:avLst/>
            </a:prstGeom>
            <a:ln>
              <a:headEnd type="none"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AutoShape 39"/>
            <p:cNvCxnSpPr>
              <a:cxnSpLocks noChangeShapeType="1"/>
            </p:cNvCxnSpPr>
            <p:nvPr/>
          </p:nvCxnSpPr>
          <p:spPr bwMode="auto">
            <a:xfrm rot="10800000">
              <a:off x="4901736" y="3739654"/>
              <a:ext cx="533408" cy="1588"/>
            </a:xfrm>
            <a:prstGeom prst="straightConnector1">
              <a:avLst/>
            </a:prstGeom>
            <a:ln>
              <a:headEnd type="none"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2" name="Группа 11"/>
            <p:cNvGrpSpPr/>
            <p:nvPr/>
          </p:nvGrpSpPr>
          <p:grpSpPr>
            <a:xfrm>
              <a:off x="7177176" y="2055811"/>
              <a:ext cx="269734" cy="1696057"/>
              <a:chOff x="7177176" y="2055811"/>
              <a:chExt cx="269734" cy="1696057"/>
            </a:xfrm>
          </p:grpSpPr>
          <p:sp>
            <p:nvSpPr>
              <p:cNvPr id="18" name="Line 31"/>
              <p:cNvSpPr>
                <a:spLocks noChangeShapeType="1"/>
              </p:cNvSpPr>
              <p:nvPr/>
            </p:nvSpPr>
            <p:spPr bwMode="auto">
              <a:xfrm flipH="1" flipV="1">
                <a:off x="7446910" y="2064542"/>
                <a:ext cx="0" cy="1687326"/>
              </a:xfrm>
              <a:prstGeom prst="line">
                <a:avLst/>
              </a:prstGeom>
              <a:ln>
                <a:headEnd/>
                <a:tailEnd type="none" w="med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9" name="AutoShape 39"/>
              <p:cNvCxnSpPr>
                <a:cxnSpLocks noChangeShapeType="1"/>
              </p:cNvCxnSpPr>
              <p:nvPr/>
            </p:nvCxnSpPr>
            <p:spPr bwMode="auto">
              <a:xfrm flipH="1">
                <a:off x="7177176" y="2055811"/>
                <a:ext cx="266704" cy="0"/>
              </a:xfrm>
              <a:prstGeom prst="straightConnector1">
                <a:avLst/>
              </a:prstGeom>
              <a:ln>
                <a:headEnd type="none"/>
                <a:tailEnd type="none" w="med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AutoShape 39"/>
              <p:cNvCxnSpPr>
                <a:cxnSpLocks noChangeShapeType="1"/>
              </p:cNvCxnSpPr>
              <p:nvPr/>
            </p:nvCxnSpPr>
            <p:spPr bwMode="auto">
              <a:xfrm flipH="1">
                <a:off x="7180206" y="3741243"/>
                <a:ext cx="266400" cy="0"/>
              </a:xfrm>
              <a:prstGeom prst="straightConnector1">
                <a:avLst/>
              </a:prstGeom>
              <a:ln>
                <a:headEnd type="none"/>
                <a:tailEnd type="triangle" w="med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Line 31"/>
            <p:cNvSpPr>
              <a:spLocks noChangeShapeType="1"/>
            </p:cNvSpPr>
            <p:nvPr/>
          </p:nvSpPr>
          <p:spPr bwMode="auto">
            <a:xfrm flipH="1" flipV="1">
              <a:off x="555450" y="3736966"/>
              <a:ext cx="0" cy="1687326"/>
            </a:xfrm>
            <a:prstGeom prst="line">
              <a:avLst/>
            </a:prstGeom>
            <a:ln>
              <a:headEnd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square"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4" name="AutoShape 39"/>
            <p:cNvCxnSpPr>
              <a:cxnSpLocks noChangeShapeType="1"/>
            </p:cNvCxnSpPr>
            <p:nvPr/>
          </p:nvCxnSpPr>
          <p:spPr bwMode="auto">
            <a:xfrm flipH="1">
              <a:off x="555450" y="3728235"/>
              <a:ext cx="278140" cy="0"/>
            </a:xfrm>
            <a:prstGeom prst="straightConnector1">
              <a:avLst/>
            </a:prstGeom>
            <a:ln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AutoShape 39"/>
            <p:cNvCxnSpPr>
              <a:cxnSpLocks noChangeShapeType="1"/>
            </p:cNvCxnSpPr>
            <p:nvPr/>
          </p:nvCxnSpPr>
          <p:spPr bwMode="auto">
            <a:xfrm flipH="1">
              <a:off x="555450" y="5413667"/>
              <a:ext cx="266400" cy="0"/>
            </a:xfrm>
            <a:prstGeom prst="straightConnector1">
              <a:avLst/>
            </a:prstGeom>
            <a:ln>
              <a:headEnd type="triangl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AutoShape 39"/>
            <p:cNvCxnSpPr>
              <a:cxnSpLocks noChangeShapeType="1"/>
            </p:cNvCxnSpPr>
            <p:nvPr/>
          </p:nvCxnSpPr>
          <p:spPr bwMode="auto">
            <a:xfrm rot="10800000">
              <a:off x="2600607" y="5448299"/>
              <a:ext cx="533408" cy="1588"/>
            </a:xfrm>
            <a:prstGeom prst="straightConnector1">
              <a:avLst/>
            </a:prstGeom>
            <a:ln>
              <a:headEnd type="triangl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AutoShape 39"/>
            <p:cNvCxnSpPr>
              <a:cxnSpLocks noChangeShapeType="1"/>
            </p:cNvCxnSpPr>
            <p:nvPr/>
          </p:nvCxnSpPr>
          <p:spPr bwMode="auto">
            <a:xfrm rot="10800000">
              <a:off x="4901736" y="5449887"/>
              <a:ext cx="533408" cy="1588"/>
            </a:xfrm>
            <a:prstGeom prst="straightConnector1">
              <a:avLst/>
            </a:prstGeom>
            <a:ln>
              <a:headEnd type="triangl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81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chemeClr val="bg1"/>
                </a:solidFill>
                <a:latin typeface="Myriad Pro"/>
              </a:rPr>
              <a:t>Этап 1. Принятие решения о выпуске ценных бумаг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882502" y="1007384"/>
            <a:ext cx="808084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b="1" dirty="0" smtClean="0">
                <a:solidFill>
                  <a:srgbClr val="003F82"/>
                </a:solidFill>
              </a:rPr>
              <a:t>Решение об эмиссии </a:t>
            </a:r>
            <a:r>
              <a:rPr lang="ru-RU" sz="2000" b="1" u="sng" dirty="0" smtClean="0">
                <a:solidFill>
                  <a:srgbClr val="003F82"/>
                </a:solidFill>
              </a:rPr>
              <a:t>облигаций</a:t>
            </a:r>
            <a:r>
              <a:rPr lang="ru-RU" b="1" dirty="0" smtClean="0">
                <a:solidFill>
                  <a:srgbClr val="003F82"/>
                </a:solidFill>
              </a:rPr>
              <a:t> принимает Совет Директоров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b="1" dirty="0" smtClean="0">
                <a:solidFill>
                  <a:srgbClr val="003F82"/>
                </a:solidFill>
              </a:rPr>
              <a:t>Органы </a:t>
            </a:r>
            <a:r>
              <a:rPr lang="ru-RU" b="1" dirty="0">
                <a:solidFill>
                  <a:srgbClr val="003F82"/>
                </a:solidFill>
              </a:rPr>
              <a:t>управления, принимающие решения о размещении </a:t>
            </a:r>
            <a:r>
              <a:rPr lang="ru-RU" sz="2000" b="1" u="sng" dirty="0" smtClean="0">
                <a:solidFill>
                  <a:srgbClr val="003F82"/>
                </a:solidFill>
              </a:rPr>
              <a:t>акций:</a:t>
            </a:r>
            <a:endParaRPr lang="ru-RU" sz="2000" u="sng" dirty="0">
              <a:solidFill>
                <a:srgbClr val="003F82"/>
              </a:solidFill>
              <a:latin typeface="Myriad Pro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12772"/>
              </p:ext>
            </p:extLst>
          </p:nvPr>
        </p:nvGraphicFramePr>
        <p:xfrm>
          <a:off x="323849" y="1919021"/>
          <a:ext cx="8639497" cy="2903248"/>
        </p:xfrm>
        <a:graphic>
          <a:graphicData uri="http://schemas.openxmlformats.org/drawingml/2006/table">
            <a:tbl>
              <a:tblPr/>
              <a:tblGrid>
                <a:gridCol w="3236272"/>
                <a:gridCol w="3112929"/>
                <a:gridCol w="2290296"/>
              </a:tblGrid>
              <a:tr h="7807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Способы размещения</a:t>
                      </a:r>
                    </a:p>
                  </a:txBody>
                  <a:tcPr marL="93431" marR="93431" marT="9343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Общее собрание акционеров</a:t>
                      </a:r>
                    </a:p>
                  </a:txBody>
                  <a:tcPr marL="93431" marR="93431" marT="9343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Совет директоров</a:t>
                      </a:r>
                    </a:p>
                  </a:txBody>
                  <a:tcPr marL="93431" marR="93431" marT="9343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</a:tr>
              <a:tr h="5820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Закрытое размещение</a:t>
                      </a:r>
                    </a:p>
                  </a:txBody>
                  <a:tcPr marL="93431" marR="93431" marT="9343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Квалифицированное большинство голосов </a:t>
                      </a:r>
                      <a:r>
                        <a:rPr lang="en-US" sz="14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/>
                      </a:r>
                      <a:br>
                        <a:rPr lang="en-US" sz="14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(</a:t>
                      </a:r>
                      <a:r>
                        <a:rPr lang="ru-RU" sz="1400" b="1" i="0" u="none" strike="noStrike" dirty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3/ 4) </a:t>
                      </a:r>
                    </a:p>
                  </a:txBody>
                  <a:tcPr marL="93431" marR="93431" marT="9343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3431" marR="93431" marT="9343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7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Открытое размещение, объем эмиссии до 25% размещенных акций</a:t>
                      </a:r>
                    </a:p>
                  </a:txBody>
                  <a:tcPr marL="93431" marR="93431" marT="9343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 Большинство голосов (50%+1 акция)</a:t>
                      </a:r>
                    </a:p>
                  </a:txBody>
                  <a:tcPr marL="93431" marR="93431" marT="9343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Единогласно</a:t>
                      </a:r>
                    </a:p>
                  </a:txBody>
                  <a:tcPr marL="93431" marR="93431" marT="9343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6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Открытое размещение, объем эмиссии более 25% размещенных акций</a:t>
                      </a:r>
                    </a:p>
                  </a:txBody>
                  <a:tcPr marL="93431" marR="93431" marT="9343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Квалифицированное большинство голосов </a:t>
                      </a:r>
                      <a:r>
                        <a:rPr lang="en-US" sz="14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/>
                      </a:r>
                      <a:br>
                        <a:rPr lang="en-US" sz="14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(</a:t>
                      </a:r>
                      <a:r>
                        <a:rPr lang="ru-RU" sz="1400" b="1" i="0" u="none" strike="noStrike" dirty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3/ 4) </a:t>
                      </a:r>
                    </a:p>
                  </a:txBody>
                  <a:tcPr marL="93431" marR="93431" marT="9343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3431" marR="93431" marT="9343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48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133706"/>
            <a:ext cx="7213599" cy="70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chemeClr val="bg1"/>
                </a:solidFill>
                <a:latin typeface="Myriad Pro"/>
              </a:rPr>
              <a:t>Этап 2. Подготовка проспекта эмиссии </a:t>
            </a:r>
            <a:endParaRPr lang="ru-RU" sz="2000" b="1" dirty="0" smtClean="0">
              <a:solidFill>
                <a:schemeClr val="bg1"/>
              </a:solidFill>
              <a:latin typeface="Myriad Pro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Myriad Pro"/>
              </a:rPr>
              <a:t>(</a:t>
            </a:r>
            <a:r>
              <a:rPr lang="ru-RU" dirty="0">
                <a:solidFill>
                  <a:schemeClr val="bg1"/>
                </a:solidFill>
                <a:latin typeface="Myriad Pro"/>
              </a:rPr>
              <a:t>при необходимости)</a:t>
            </a:r>
            <a:endParaRPr lang="en-US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510363" y="891194"/>
            <a:ext cx="7963786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ru-RU" sz="1600" b="1" dirty="0">
                <a:solidFill>
                  <a:srgbClr val="003F82"/>
                </a:solidFill>
              </a:rPr>
              <a:t>Проспект ценных бумаг — официальный документ, который готовится компанией-эмитентом, и содержит существенную информацию об эмитенте и его ценных </a:t>
            </a:r>
            <a:r>
              <a:rPr lang="ru-RU" sz="1600" b="1" dirty="0" smtClean="0">
                <a:solidFill>
                  <a:srgbClr val="003F82"/>
                </a:solidFill>
              </a:rPr>
              <a:t>бумагах.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ru-RU" sz="1600" b="1" dirty="0">
                <a:solidFill>
                  <a:srgbClr val="003F82"/>
                </a:solidFill>
              </a:rPr>
              <a:t>Проспект эмиссии должен </a:t>
            </a:r>
            <a:r>
              <a:rPr lang="ru-RU" sz="1600" b="1" dirty="0" smtClean="0">
                <a:solidFill>
                  <a:srgbClr val="003F82"/>
                </a:solidFill>
              </a:rPr>
              <a:t>содержать: </a:t>
            </a:r>
            <a:endParaRPr lang="ru-RU" sz="1600" b="1" dirty="0">
              <a:solidFill>
                <a:srgbClr val="003F82"/>
              </a:solidFill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rgbClr val="003F82"/>
                </a:solidFill>
                <a:latin typeface="Myriad Pro"/>
              </a:rPr>
              <a:t>Описание компании и ее бизнеса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rgbClr val="003F82"/>
                </a:solidFill>
                <a:latin typeface="Myriad Pro"/>
              </a:rPr>
              <a:t>Структура органов управления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rgbClr val="003F82"/>
                </a:solidFill>
                <a:latin typeface="Myriad Pro"/>
              </a:rPr>
              <a:t>Финансовые показатели деятельности компании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rgbClr val="003F82"/>
                </a:solidFill>
                <a:latin typeface="Myriad Pro"/>
              </a:rPr>
              <a:t>Описание выпускаемой ценной бумаги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rgbClr val="003F82"/>
                </a:solidFill>
                <a:latin typeface="Myriad Pro"/>
              </a:rPr>
              <a:t>Направления использования денежных средств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rgbClr val="003F82"/>
                </a:solidFill>
                <a:latin typeface="Myriad Pro"/>
              </a:rPr>
              <a:t>Факторы риска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900" dirty="0">
              <a:solidFill>
                <a:srgbClr val="003F82"/>
              </a:solidFill>
              <a:latin typeface="Myriad Pr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3F82"/>
                </a:solidFill>
                <a:latin typeface="Myriad Pro"/>
              </a:rPr>
              <a:t>Роль проспекта двойственна — с одной стороны он используется для стимулирования продаж выпускаемых ценных бумаг, то есть в нем должна быть отражена позитивная информация. С другой стороны, необходимо раскрыть всю информацию о компании (в том числе факторы риска).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91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133706"/>
            <a:ext cx="7213599" cy="70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Myriad Pro"/>
              </a:rPr>
              <a:t>Виды размещения акций и условия разработки проспекта эмиссии</a:t>
            </a:r>
            <a:endParaRPr lang="ru-RU" sz="2000" b="1" dirty="0">
              <a:solidFill>
                <a:schemeClr val="bg1"/>
              </a:solidFill>
              <a:latin typeface="Myriad Pro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74310" y="1172433"/>
            <a:ext cx="5548524" cy="3325139"/>
            <a:chOff x="1333502" y="1373169"/>
            <a:chExt cx="5907298" cy="449506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333502" y="1373169"/>
              <a:ext cx="5907298" cy="4495069"/>
              <a:chOff x="1333502" y="1373169"/>
              <a:chExt cx="5907298" cy="4495069"/>
            </a:xfrm>
          </p:grpSpPr>
          <p:grpSp>
            <p:nvGrpSpPr>
              <p:cNvPr id="14" name="Группа 63"/>
              <p:cNvGrpSpPr/>
              <p:nvPr/>
            </p:nvGrpSpPr>
            <p:grpSpPr>
              <a:xfrm>
                <a:off x="1333502" y="1373169"/>
                <a:ext cx="2061144" cy="864000"/>
                <a:chOff x="7388627" y="3048000"/>
                <a:chExt cx="1526773" cy="1280160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invGray">
                <a:xfrm>
                  <a:off x="7391400" y="3048000"/>
                  <a:ext cx="1524000" cy="1280160"/>
                </a:xfrm>
                <a:prstGeom prst="rect">
                  <a:avLst/>
                </a:prstGeom>
                <a:solidFill>
                  <a:srgbClr val="FF9900">
                    <a:alpha val="60000"/>
                  </a:srgbClr>
                </a:solidFill>
                <a:ln w="12700" cmpd="sng" algn="ctr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72000" tIns="72000" rIns="72000" bIns="72000" anchor="ctr" anchorCtr="1"/>
                <a:lstStyle/>
                <a:p>
                  <a:pPr algn="ctr">
                    <a:lnSpc>
                      <a:spcPct val="120000"/>
                    </a:lnSpc>
                    <a:spcBef>
                      <a:spcPct val="50000"/>
                    </a:spcBef>
                    <a:buClr>
                      <a:schemeClr val="bg1"/>
                    </a:buClr>
                  </a:pPr>
                  <a:endParaRPr lang="en-GB"/>
                </a:p>
              </p:txBody>
            </p:sp>
            <p:sp>
              <p:nvSpPr>
                <p:cNvPr id="34" name="Текст 3"/>
                <p:cNvSpPr txBox="1">
                  <a:spLocks/>
                </p:cNvSpPr>
                <p:nvPr/>
              </p:nvSpPr>
              <p:spPr>
                <a:xfrm>
                  <a:off x="7388627" y="3307078"/>
                  <a:ext cx="1524000" cy="762001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2000" kern="0" dirty="0" smtClean="0">
                      <a:solidFill>
                        <a:sysClr val="windowText" lastClr="000000"/>
                      </a:solidFill>
                      <a:latin typeface="+mj-lt"/>
                    </a:rPr>
                    <a:t>ЗАО</a:t>
                  </a:r>
                </a:p>
              </p:txBody>
            </p:sp>
          </p:grpSp>
          <p:grpSp>
            <p:nvGrpSpPr>
              <p:cNvPr id="15" name="Группа 72"/>
              <p:cNvGrpSpPr/>
              <p:nvPr/>
            </p:nvGrpSpPr>
            <p:grpSpPr>
              <a:xfrm>
                <a:off x="5181600" y="1373169"/>
                <a:ext cx="2059200" cy="864000"/>
                <a:chOff x="7391400" y="3048000"/>
                <a:chExt cx="1524000" cy="1066800"/>
              </a:xfrm>
            </p:grpSpPr>
            <p:sp>
              <p:nvSpPr>
                <p:cNvPr id="31" name="AutoShape 32"/>
                <p:cNvSpPr>
                  <a:spLocks noChangeArrowheads="1"/>
                </p:cNvSpPr>
                <p:nvPr/>
              </p:nvSpPr>
              <p:spPr bwMode="invGray">
                <a:xfrm>
                  <a:off x="7391400" y="3048000"/>
                  <a:ext cx="1524000" cy="1066800"/>
                </a:xfrm>
                <a:prstGeom prst="rect">
                  <a:avLst/>
                </a:prstGeom>
                <a:solidFill>
                  <a:srgbClr val="00B0F0">
                    <a:alpha val="57000"/>
                  </a:srgbClr>
                </a:solidFill>
                <a:ln w="12700" cmpd="sng" algn="ctr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72000" tIns="72000" rIns="72000" bIns="72000" anchor="ctr" anchorCtr="1"/>
                <a:lstStyle/>
                <a:p>
                  <a:pPr algn="ctr">
                    <a:lnSpc>
                      <a:spcPct val="120000"/>
                    </a:lnSpc>
                    <a:spcBef>
                      <a:spcPct val="50000"/>
                    </a:spcBef>
                    <a:buClr>
                      <a:schemeClr val="bg1"/>
                    </a:buClr>
                  </a:pPr>
                  <a:endParaRPr lang="en-GB"/>
                </a:p>
              </p:txBody>
            </p:sp>
            <p:sp>
              <p:nvSpPr>
                <p:cNvPr id="32" name="Текст 3"/>
                <p:cNvSpPr txBox="1">
                  <a:spLocks/>
                </p:cNvSpPr>
                <p:nvPr/>
              </p:nvSpPr>
              <p:spPr>
                <a:xfrm>
                  <a:off x="7391400" y="3251987"/>
                  <a:ext cx="1524000" cy="762000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2000" kern="0" smtClean="0">
                      <a:solidFill>
                        <a:sysClr val="windowText" lastClr="000000"/>
                      </a:solidFill>
                      <a:latin typeface="+mj-lt"/>
                    </a:rPr>
                    <a:t>ОАО</a:t>
                  </a:r>
                </a:p>
              </p:txBody>
            </p:sp>
          </p:grpSp>
          <p:grpSp>
            <p:nvGrpSpPr>
              <p:cNvPr id="16" name="Группа 15"/>
              <p:cNvGrpSpPr/>
              <p:nvPr/>
            </p:nvGrpSpPr>
            <p:grpSpPr>
              <a:xfrm>
                <a:off x="1498200" y="2696526"/>
                <a:ext cx="1728000" cy="820575"/>
                <a:chOff x="3638017" y="1694025"/>
                <a:chExt cx="1728000" cy="1066800"/>
              </a:xfrm>
            </p:grpSpPr>
            <p:sp>
              <p:nvSpPr>
                <p:cNvPr id="29" name="AutoShape 32"/>
                <p:cNvSpPr>
                  <a:spLocks noChangeArrowheads="1"/>
                </p:cNvSpPr>
                <p:nvPr/>
              </p:nvSpPr>
              <p:spPr bwMode="invGray">
                <a:xfrm>
                  <a:off x="3638017" y="1694025"/>
                  <a:ext cx="1728000" cy="1066800"/>
                </a:xfrm>
                <a:prstGeom prst="roundRect">
                  <a:avLst>
                    <a:gd name="adj" fmla="val 6741"/>
                  </a:avLst>
                </a:prstGeom>
                <a:solidFill>
                  <a:srgbClr val="00CC00">
                    <a:alpha val="25000"/>
                  </a:srgbClr>
                </a:solidFill>
                <a:ln w="12700" algn="ctr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72000" tIns="72000" rIns="72000" bIns="72000" anchor="ctr" anchorCtr="1"/>
                <a:lstStyle/>
                <a:p>
                  <a:pPr algn="ctr">
                    <a:lnSpc>
                      <a:spcPct val="120000"/>
                    </a:lnSpc>
                    <a:spcBef>
                      <a:spcPct val="50000"/>
                    </a:spcBef>
                    <a:buClr>
                      <a:schemeClr val="bg1"/>
                    </a:buClr>
                  </a:pPr>
                  <a:endParaRPr lang="en-GB"/>
                </a:p>
              </p:txBody>
            </p:sp>
            <p:sp>
              <p:nvSpPr>
                <p:cNvPr id="30" name="Текст 3"/>
                <p:cNvSpPr txBox="1">
                  <a:spLocks/>
                </p:cNvSpPr>
                <p:nvPr/>
              </p:nvSpPr>
              <p:spPr>
                <a:xfrm>
                  <a:off x="3638017" y="1800933"/>
                  <a:ext cx="1728000" cy="838201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400" kern="0" smtClean="0">
                      <a:solidFill>
                        <a:srgbClr val="000000"/>
                      </a:solidFill>
                    </a:rPr>
                    <a:t>Закрытое размещение</a:t>
                  </a:r>
                  <a:endParaRPr lang="ru-RU" sz="1400" ker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" name="Группа 16"/>
              <p:cNvGrpSpPr/>
              <p:nvPr/>
            </p:nvGrpSpPr>
            <p:grpSpPr>
              <a:xfrm>
                <a:off x="5313158" y="2690839"/>
                <a:ext cx="1728000" cy="820575"/>
                <a:chOff x="3638017" y="1694025"/>
                <a:chExt cx="1728000" cy="1066800"/>
              </a:xfrm>
            </p:grpSpPr>
            <p:sp>
              <p:nvSpPr>
                <p:cNvPr id="27" name="AutoShape 32"/>
                <p:cNvSpPr>
                  <a:spLocks noChangeArrowheads="1"/>
                </p:cNvSpPr>
                <p:nvPr/>
              </p:nvSpPr>
              <p:spPr bwMode="invGray">
                <a:xfrm>
                  <a:off x="3638017" y="1694025"/>
                  <a:ext cx="1728000" cy="1066800"/>
                </a:xfrm>
                <a:prstGeom prst="roundRect">
                  <a:avLst>
                    <a:gd name="adj" fmla="val 6741"/>
                  </a:avLst>
                </a:prstGeom>
                <a:solidFill>
                  <a:srgbClr val="00CC00">
                    <a:alpha val="25000"/>
                  </a:srgbClr>
                </a:solidFill>
                <a:ln w="12700" algn="ctr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72000" tIns="72000" rIns="72000" bIns="72000" anchor="ctr" anchorCtr="1"/>
                <a:lstStyle/>
                <a:p>
                  <a:pPr algn="ctr">
                    <a:lnSpc>
                      <a:spcPct val="120000"/>
                    </a:lnSpc>
                    <a:spcBef>
                      <a:spcPct val="50000"/>
                    </a:spcBef>
                    <a:buClr>
                      <a:schemeClr val="bg1"/>
                    </a:buClr>
                  </a:pPr>
                  <a:endParaRPr lang="en-GB"/>
                </a:p>
              </p:txBody>
            </p:sp>
            <p:sp>
              <p:nvSpPr>
                <p:cNvPr id="28" name="Текст 3"/>
                <p:cNvSpPr txBox="1">
                  <a:spLocks/>
                </p:cNvSpPr>
                <p:nvPr/>
              </p:nvSpPr>
              <p:spPr>
                <a:xfrm>
                  <a:off x="3638017" y="1772766"/>
                  <a:ext cx="1728000" cy="838201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400" kern="0" smtClean="0">
                      <a:solidFill>
                        <a:srgbClr val="000000"/>
                      </a:solidFill>
                    </a:rPr>
                    <a:t>Открытое размещение</a:t>
                  </a:r>
                  <a:endParaRPr lang="ru-RU" sz="1400" ker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" name="Группа 17"/>
              <p:cNvGrpSpPr/>
              <p:nvPr/>
            </p:nvGrpSpPr>
            <p:grpSpPr>
              <a:xfrm>
                <a:off x="4272158" y="3891700"/>
                <a:ext cx="1728000" cy="814888"/>
                <a:chOff x="1323805" y="1694025"/>
                <a:chExt cx="1728000" cy="1066800"/>
              </a:xfrm>
            </p:grpSpPr>
            <p:sp>
              <p:nvSpPr>
                <p:cNvPr id="25" name="AutoShape 32"/>
                <p:cNvSpPr>
                  <a:spLocks noChangeArrowheads="1"/>
                </p:cNvSpPr>
                <p:nvPr/>
              </p:nvSpPr>
              <p:spPr bwMode="invGray">
                <a:xfrm>
                  <a:off x="1323805" y="1694025"/>
                  <a:ext cx="1728000" cy="1066800"/>
                </a:xfrm>
                <a:prstGeom prst="roundRect">
                  <a:avLst>
                    <a:gd name="adj" fmla="val 6741"/>
                  </a:avLst>
                </a:prstGeom>
                <a:solidFill>
                  <a:srgbClr val="CCCCFF">
                    <a:alpha val="65000"/>
                  </a:srgbClr>
                </a:solidFill>
                <a:ln w="12700" algn="ctr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72000" tIns="72000" rIns="72000" bIns="72000" anchor="ctr" anchorCtr="1"/>
                <a:lstStyle/>
                <a:p>
                  <a:pPr algn="ctr">
                    <a:lnSpc>
                      <a:spcPct val="120000"/>
                    </a:lnSpc>
                    <a:spcBef>
                      <a:spcPct val="50000"/>
                    </a:spcBef>
                    <a:buClr>
                      <a:schemeClr val="bg1"/>
                    </a:buClr>
                  </a:pPr>
                  <a:endParaRPr lang="en-GB"/>
                </a:p>
              </p:txBody>
            </p:sp>
            <p:sp>
              <p:nvSpPr>
                <p:cNvPr id="26" name="Текст 3"/>
                <p:cNvSpPr txBox="1">
                  <a:spLocks/>
                </p:cNvSpPr>
                <p:nvPr/>
              </p:nvSpPr>
              <p:spPr>
                <a:xfrm>
                  <a:off x="1323805" y="1808324"/>
                  <a:ext cx="1728000" cy="838200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algn="ctr" eaLnBrk="1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300" kern="0" smtClean="0">
                      <a:solidFill>
                        <a:srgbClr val="000000"/>
                      </a:solidFill>
                    </a:rPr>
                    <a:t>Число участников более 500</a:t>
                  </a:r>
                  <a:endParaRPr lang="ru-RU" sz="1300" ker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9" name="Группа 18"/>
              <p:cNvGrpSpPr/>
              <p:nvPr/>
            </p:nvGrpSpPr>
            <p:grpSpPr>
              <a:xfrm>
                <a:off x="5347200" y="5045916"/>
                <a:ext cx="1728000" cy="822322"/>
                <a:chOff x="3638017" y="1691754"/>
                <a:chExt cx="1728000" cy="1069071"/>
              </a:xfrm>
            </p:grpSpPr>
            <p:sp>
              <p:nvSpPr>
                <p:cNvPr id="23" name="AutoShape 32"/>
                <p:cNvSpPr>
                  <a:spLocks noChangeArrowheads="1"/>
                </p:cNvSpPr>
                <p:nvPr/>
              </p:nvSpPr>
              <p:spPr bwMode="invGray">
                <a:xfrm>
                  <a:off x="3638017" y="1694025"/>
                  <a:ext cx="1728000" cy="1066800"/>
                </a:xfrm>
                <a:prstGeom prst="roundRect">
                  <a:avLst>
                    <a:gd name="adj" fmla="val 6741"/>
                  </a:avLst>
                </a:prstGeom>
                <a:solidFill>
                  <a:srgbClr val="FF0000">
                    <a:alpha val="25000"/>
                  </a:srgbClr>
                </a:solidFill>
                <a:ln w="12700" algn="ctr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72000" tIns="72000" rIns="72000" bIns="72000" anchor="ctr" anchorCtr="1"/>
                <a:lstStyle/>
                <a:p>
                  <a:pPr algn="ctr">
                    <a:lnSpc>
                      <a:spcPct val="120000"/>
                    </a:lnSpc>
                    <a:spcBef>
                      <a:spcPct val="50000"/>
                    </a:spcBef>
                    <a:buClr>
                      <a:schemeClr val="bg1"/>
                    </a:buClr>
                  </a:pPr>
                  <a:endParaRPr lang="en-GB"/>
                </a:p>
              </p:txBody>
            </p:sp>
            <p:sp>
              <p:nvSpPr>
                <p:cNvPr id="24" name="Текст 3"/>
                <p:cNvSpPr txBox="1">
                  <a:spLocks/>
                </p:cNvSpPr>
                <p:nvPr/>
              </p:nvSpPr>
              <p:spPr>
                <a:xfrm>
                  <a:off x="3638017" y="1691754"/>
                  <a:ext cx="1728000" cy="838201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600" kern="0" smtClean="0">
                      <a:solidFill>
                        <a:srgbClr val="000000"/>
                      </a:solidFill>
                    </a:rPr>
                    <a:t>Проспект эмиссии</a:t>
                  </a:r>
                  <a:endParaRPr lang="ru-RU" sz="1600" ker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" name="Группа 19"/>
              <p:cNvGrpSpPr/>
              <p:nvPr/>
            </p:nvGrpSpPr>
            <p:grpSpPr>
              <a:xfrm>
                <a:off x="1498200" y="5014337"/>
                <a:ext cx="1728000" cy="820575"/>
                <a:chOff x="3638017" y="1694025"/>
                <a:chExt cx="1728000" cy="1066800"/>
              </a:xfrm>
            </p:grpSpPr>
            <p:sp>
              <p:nvSpPr>
                <p:cNvPr id="21" name="AutoShape 32"/>
                <p:cNvSpPr>
                  <a:spLocks noChangeArrowheads="1"/>
                </p:cNvSpPr>
                <p:nvPr/>
              </p:nvSpPr>
              <p:spPr bwMode="invGray">
                <a:xfrm>
                  <a:off x="3638017" y="1694025"/>
                  <a:ext cx="1728000" cy="1066800"/>
                </a:xfrm>
                <a:prstGeom prst="roundRect">
                  <a:avLst>
                    <a:gd name="adj" fmla="val 6741"/>
                  </a:avLst>
                </a:prstGeom>
                <a:solidFill>
                  <a:srgbClr val="FF0000">
                    <a:alpha val="25000"/>
                  </a:srgbClr>
                </a:solidFill>
                <a:ln w="12700" algn="ctr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72000" tIns="72000" rIns="72000" bIns="72000" anchor="ctr" anchorCtr="1"/>
                <a:lstStyle/>
                <a:p>
                  <a:pPr algn="ctr">
                    <a:lnSpc>
                      <a:spcPct val="120000"/>
                    </a:lnSpc>
                    <a:spcBef>
                      <a:spcPct val="50000"/>
                    </a:spcBef>
                    <a:buClr>
                      <a:schemeClr val="bg1"/>
                    </a:buClr>
                  </a:pPr>
                  <a:endParaRPr lang="en-GB"/>
                </a:p>
              </p:txBody>
            </p:sp>
            <p:sp>
              <p:nvSpPr>
                <p:cNvPr id="22" name="Текст 3"/>
                <p:cNvSpPr txBox="1">
                  <a:spLocks/>
                </p:cNvSpPr>
                <p:nvPr/>
              </p:nvSpPr>
              <p:spPr>
                <a:xfrm>
                  <a:off x="3638017" y="1737349"/>
                  <a:ext cx="1728000" cy="838201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600" kern="0" smtClean="0">
                      <a:solidFill>
                        <a:srgbClr val="000000"/>
                      </a:solidFill>
                    </a:rPr>
                    <a:t>Условия выпуска</a:t>
                  </a:r>
                  <a:endParaRPr lang="ru-RU" sz="1600" ker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6" name="Группа 5"/>
            <p:cNvGrpSpPr/>
            <p:nvPr/>
          </p:nvGrpSpPr>
          <p:grpSpPr>
            <a:xfrm>
              <a:off x="2362200" y="2237169"/>
              <a:ext cx="3849000" cy="2812932"/>
              <a:chOff x="2362200" y="2237169"/>
              <a:chExt cx="3849000" cy="2812932"/>
            </a:xfrm>
          </p:grpSpPr>
          <p:cxnSp>
            <p:nvCxnSpPr>
              <p:cNvPr id="7" name="Прямая со стрелкой 6"/>
              <p:cNvCxnSpPr>
                <a:stCxn id="33" idx="2"/>
                <a:endCxn id="29" idx="0"/>
              </p:cNvCxnSpPr>
              <p:nvPr/>
            </p:nvCxnSpPr>
            <p:spPr bwMode="auto">
              <a:xfrm flipH="1">
                <a:off x="2362200" y="2237169"/>
                <a:ext cx="3743" cy="459357"/>
              </a:xfrm>
              <a:prstGeom prst="straightConnector1">
                <a:avLst/>
              </a:prstGeom>
              <a:solidFill>
                <a:schemeClr val="accent1"/>
              </a:solidFill>
              <a:ln w="349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" name="Прямая со стрелкой 7"/>
              <p:cNvCxnSpPr/>
              <p:nvPr/>
            </p:nvCxnSpPr>
            <p:spPr bwMode="auto">
              <a:xfrm>
                <a:off x="6211200" y="2237169"/>
                <a:ext cx="0" cy="433111"/>
              </a:xfrm>
              <a:prstGeom prst="straightConnector1">
                <a:avLst/>
              </a:prstGeom>
              <a:solidFill>
                <a:schemeClr val="accent1"/>
              </a:solidFill>
              <a:ln w="349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" name="Прямая со стрелкой 8"/>
              <p:cNvCxnSpPr>
                <a:stCxn id="31" idx="2"/>
                <a:endCxn id="29" idx="3"/>
              </p:cNvCxnSpPr>
              <p:nvPr/>
            </p:nvCxnSpPr>
            <p:spPr bwMode="auto">
              <a:xfrm flipH="1">
                <a:off x="3226200" y="2237169"/>
                <a:ext cx="2985000" cy="869645"/>
              </a:xfrm>
              <a:prstGeom prst="straightConnector1">
                <a:avLst/>
              </a:prstGeom>
              <a:solidFill>
                <a:schemeClr val="accent1"/>
              </a:solidFill>
              <a:ln w="349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0" name="Прямая со стрелкой 9"/>
              <p:cNvCxnSpPr>
                <a:stCxn id="29" idx="3"/>
              </p:cNvCxnSpPr>
              <p:nvPr/>
            </p:nvCxnSpPr>
            <p:spPr bwMode="auto">
              <a:xfrm>
                <a:off x="3226200" y="3106814"/>
                <a:ext cx="1045958" cy="784886"/>
              </a:xfrm>
              <a:prstGeom prst="straightConnector1">
                <a:avLst/>
              </a:prstGeom>
              <a:solidFill>
                <a:schemeClr val="accent1"/>
              </a:solidFill>
              <a:ln w="349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1" name="Прямая со стрелкой 10"/>
              <p:cNvCxnSpPr>
                <a:endCxn id="23" idx="0"/>
              </p:cNvCxnSpPr>
              <p:nvPr/>
            </p:nvCxnSpPr>
            <p:spPr bwMode="auto">
              <a:xfrm>
                <a:off x="6211200" y="3508976"/>
                <a:ext cx="0" cy="1538687"/>
              </a:xfrm>
              <a:prstGeom prst="straightConnector1">
                <a:avLst/>
              </a:prstGeom>
              <a:solidFill>
                <a:schemeClr val="accent1"/>
              </a:solidFill>
              <a:ln w="349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2" name="Прямая со стрелкой 11"/>
              <p:cNvCxnSpPr/>
              <p:nvPr/>
            </p:nvCxnSpPr>
            <p:spPr bwMode="auto">
              <a:xfrm>
                <a:off x="2365943" y="3511414"/>
                <a:ext cx="0" cy="1538687"/>
              </a:xfrm>
              <a:prstGeom prst="straightConnector1">
                <a:avLst/>
              </a:prstGeom>
              <a:solidFill>
                <a:schemeClr val="accent1"/>
              </a:solidFill>
              <a:ln w="349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" name="Прямая со стрелкой 12"/>
              <p:cNvCxnSpPr>
                <a:endCxn id="23" idx="0"/>
              </p:cNvCxnSpPr>
              <p:nvPr/>
            </p:nvCxnSpPr>
            <p:spPr bwMode="auto">
              <a:xfrm>
                <a:off x="5638800" y="4706588"/>
                <a:ext cx="572400" cy="341075"/>
              </a:xfrm>
              <a:prstGeom prst="straightConnector1">
                <a:avLst/>
              </a:prstGeom>
              <a:solidFill>
                <a:schemeClr val="accent1"/>
              </a:solidFill>
              <a:ln w="349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57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 dirty="0">
                <a:solidFill>
                  <a:schemeClr val="bg1"/>
                </a:solidFill>
                <a:latin typeface="Myriad Pro"/>
              </a:rPr>
              <a:t>К</a:t>
            </a:r>
            <a:r>
              <a:rPr lang="ru-RU" sz="1600" b="1" dirty="0" smtClean="0">
                <a:solidFill>
                  <a:schemeClr val="bg1"/>
                </a:solidFill>
                <a:latin typeface="Myriad Pro"/>
              </a:rPr>
              <a:t>рупнейшие организаторы по объему размещенных облигационных займов в 2013 году </a:t>
            </a:r>
            <a:endParaRPr lang="en-US" sz="1600" b="1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191449"/>
              </p:ext>
            </p:extLst>
          </p:nvPr>
        </p:nvGraphicFramePr>
        <p:xfrm>
          <a:off x="649423" y="1201741"/>
          <a:ext cx="7888523" cy="3611594"/>
        </p:xfrm>
        <a:graphic>
          <a:graphicData uri="http://schemas.openxmlformats.org/drawingml/2006/table">
            <a:tbl>
              <a:tblPr/>
              <a:tblGrid>
                <a:gridCol w="2562611"/>
                <a:gridCol w="2531736"/>
                <a:gridCol w="1435680"/>
                <a:gridCol w="1358496"/>
              </a:tblGrid>
              <a:tr h="998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Организатор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Объем размещенных облигационных займов, млрд.руб.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Число эмитентов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Число эмиссий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</a:tr>
              <a:tr h="2546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Группа ВТБ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381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59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119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Сбербанк </a:t>
                      </a:r>
                      <a:r>
                        <a:rPr lang="en-US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CIB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220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41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79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Банк Открытие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125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46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62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Райффайзенбанк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96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29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49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3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A4A4A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Ренессанс Капитал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75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8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18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Росбанк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68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19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36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БК Регион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59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46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78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ВЭБ Капитал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56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8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25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err="1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ЮниКредит</a:t>
                      </a:r>
                      <a:r>
                        <a:rPr lang="ru-RU" sz="18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 Банк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</a:t>
                      </a:r>
                      <a:endParaRPr lang="ru-R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</a:t>
                      </a:r>
                      <a:endParaRPr lang="ru-R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36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ФК</a:t>
                      </a:r>
                      <a:r>
                        <a:rPr lang="ru-RU" sz="1600" b="1" i="0" u="none" strike="noStrike" baseline="0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ru-RU" sz="1600" b="1" i="0" u="none" strike="noStrike" baseline="0" dirty="0" err="1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Уралсиб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32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29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38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32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chemeClr val="bg1"/>
                </a:solidFill>
                <a:latin typeface="Myriad Pro"/>
              </a:rPr>
              <a:t>Функции организатора выпуска облигационного займа</a:t>
            </a:r>
            <a:endParaRPr lang="en-US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04769" y="1063195"/>
            <a:ext cx="873997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Оценка финансового состояния и кредитоспособности эмитента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Конструирование эмиссии облигаций (определение параметров облигационного займа)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Определение круга потенциальных инвесторов 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Консультирование эмитента по юридическим и финансовым вопросам, связанным с эмиссией облигаций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Подготовка проспекта эмиссии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Сопровождение процедуры регистрации проспекта эмиссии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Обеспечение раскрытия информации на всех этапах проведения эмиссии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Подготовка инвестиционного меморандума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Формирование синдиката андеррайтеров (при необходимости)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Проведение </a:t>
            </a:r>
            <a:r>
              <a:rPr lang="ru-RU" sz="1600" b="1" dirty="0" err="1">
                <a:solidFill>
                  <a:srgbClr val="003F82"/>
                </a:solidFill>
                <a:latin typeface="Myriad Pro"/>
              </a:rPr>
              <a:t>роуд</a:t>
            </a:r>
            <a:r>
              <a:rPr lang="ru-RU" sz="1600" b="1" dirty="0">
                <a:solidFill>
                  <a:srgbClr val="003F82"/>
                </a:solidFill>
                <a:latin typeface="Myriad Pro"/>
              </a:rPr>
              <a:t>-шоу (совместно с андеррайтерами)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Взаимодействие с биржей и депозитарием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3F82"/>
                </a:solidFill>
                <a:latin typeface="Myriad Pro"/>
              </a:rPr>
              <a:t>Оказание помощи эмитенту в выборе платежного агента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69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chemeClr val="bg1"/>
                </a:solidFill>
                <a:latin typeface="Myriad Pro"/>
              </a:rPr>
              <a:t>Варианты привлечения заемного капитала</a:t>
            </a:r>
            <a:endParaRPr lang="en-US" sz="20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102910" y="989382"/>
            <a:ext cx="5604391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b="1">
                <a:solidFill>
                  <a:srgbClr val="003F82"/>
                </a:solidFill>
              </a:rPr>
              <a:t>1. Привлечение заемного капитала через банк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242956" y="1435892"/>
            <a:ext cx="1569202" cy="1085541"/>
            <a:chOff x="6242956" y="1435892"/>
            <a:chExt cx="1569202" cy="1085541"/>
          </a:xfrm>
        </p:grpSpPr>
        <p:pic>
          <p:nvPicPr>
            <p:cNvPr id="17" name="Рисунок 16" descr="D:\Фондовый рынок\3 курс\Лекция 1\Виды фин рынков\Инвестор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15926" y="1435892"/>
              <a:ext cx="623259" cy="562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Прямоугольник 12"/>
            <p:cNvSpPr/>
            <p:nvPr/>
          </p:nvSpPr>
          <p:spPr>
            <a:xfrm>
              <a:off x="6242956" y="2067777"/>
              <a:ext cx="1569202" cy="4536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/>
                <a:t>Инвесторы</a:t>
              </a:r>
            </a:p>
            <a:p>
              <a:pPr algn="ctr"/>
              <a:r>
                <a:rPr lang="ru-RU" sz="1400" b="1"/>
                <a:t>(вкладчики)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102906" y="1488628"/>
            <a:ext cx="2921738" cy="1015838"/>
            <a:chOff x="1102906" y="1488626"/>
            <a:chExt cx="2921738" cy="1015838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2470083" y="1700350"/>
              <a:ext cx="1554561" cy="387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solidFill>
                    <a:srgbClr val="003F82"/>
                  </a:solidFill>
                  <a:latin typeface="Myriad Pro"/>
                </a:rPr>
                <a:t>Кредит (12%)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102906" y="2050808"/>
              <a:ext cx="1569202" cy="4536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/>
                <a:t>Предприятия</a:t>
              </a:r>
            </a:p>
            <a:p>
              <a:pPr algn="ctr"/>
              <a:r>
                <a:rPr lang="ru-RU" sz="1400" b="1"/>
                <a:t>(заемщики)</a:t>
              </a:r>
            </a:p>
          </p:txBody>
        </p:sp>
        <p:cxnSp>
          <p:nvCxnSpPr>
            <p:cNvPr id="21" name="Прямая со стрелкой 20"/>
            <p:cNvCxnSpPr/>
            <p:nvPr/>
          </p:nvCxnSpPr>
          <p:spPr bwMode="auto">
            <a:xfrm>
              <a:off x="2798647" y="2305166"/>
              <a:ext cx="783254" cy="0"/>
            </a:xfrm>
            <a:prstGeom prst="straightConnector1">
              <a:avLst/>
            </a:prstGeom>
            <a:ln>
              <a:solidFill>
                <a:srgbClr val="FF6600"/>
              </a:solidFill>
              <a:headEnd type="triangle" w="med" len="med"/>
              <a:tailEnd type="non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24" name="Picture 2" descr="C:\Users\Серега\Desktop\gazprom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429" y="1488626"/>
              <a:ext cx="738155" cy="46841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3686562" y="1314969"/>
            <a:ext cx="2893141" cy="1199380"/>
            <a:chOff x="3686559" y="1314967"/>
            <a:chExt cx="2893141" cy="119938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686559" y="2060691"/>
              <a:ext cx="1569202" cy="4536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Банк</a:t>
              </a:r>
              <a:endParaRPr lang="ru-RU" b="1" dirty="0"/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5098348" y="1681839"/>
              <a:ext cx="1481352" cy="387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solidFill>
                    <a:srgbClr val="003F82"/>
                  </a:solidFill>
                  <a:latin typeface="Myriad Pro"/>
                </a:rPr>
                <a:t>Депозит (8%)</a:t>
              </a:r>
            </a:p>
          </p:txBody>
        </p:sp>
        <p:cxnSp>
          <p:nvCxnSpPr>
            <p:cNvPr id="23" name="Прямая со стрелкой 22"/>
            <p:cNvCxnSpPr/>
            <p:nvPr/>
          </p:nvCxnSpPr>
          <p:spPr bwMode="auto">
            <a:xfrm>
              <a:off x="5372210" y="2300541"/>
              <a:ext cx="783254" cy="0"/>
            </a:xfrm>
            <a:prstGeom prst="straightConnector1">
              <a:avLst/>
            </a:prstGeom>
            <a:ln>
              <a:solidFill>
                <a:srgbClr val="FF6600"/>
              </a:solidFill>
              <a:headEnd type="triangle" w="med" len="med"/>
              <a:tailEnd type="non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1026" name="Picture 2" descr="C:\Users\Серега\Desktop\Банк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807" y="1314967"/>
              <a:ext cx="786706" cy="735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25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297481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Myriad Pro"/>
              </a:rPr>
              <a:t>Критерии выбора организатора</a:t>
            </a:r>
            <a:endParaRPr lang="en-US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058975" y="1237503"/>
            <a:ext cx="7953151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srgbClr val="003F82"/>
                </a:solidFill>
                <a:latin typeface="Myriad Pro"/>
              </a:rPr>
              <a:t>Наличие широкого круга инвесторов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srgbClr val="003F82"/>
                </a:solidFill>
                <a:latin typeface="Myriad Pro"/>
              </a:rPr>
              <a:t>Опыт размещения облигационных займов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srgbClr val="003F82"/>
                </a:solidFill>
                <a:latin typeface="Myriad Pro"/>
              </a:rPr>
              <a:t>Репутация инвестиционного банка, отзывы других клиентов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srgbClr val="003F82"/>
                </a:solidFill>
                <a:latin typeface="Myriad Pro"/>
              </a:rPr>
              <a:t>Спектр услуг, оказываемых инвестиционным банком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srgbClr val="003F82"/>
                </a:solidFill>
                <a:latin typeface="Myriad Pro"/>
              </a:rPr>
              <a:t>Наличие связей с торговыми площадками 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srgbClr val="003F82"/>
                </a:solidFill>
                <a:latin typeface="Myriad Pro"/>
              </a:rPr>
              <a:t>Способность к финансовой поддержке размещаемых облигаций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srgbClr val="003F82"/>
                </a:solidFill>
                <a:latin typeface="Myriad Pro"/>
              </a:rPr>
              <a:t>Стоимость услуг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58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2" y="321473"/>
            <a:ext cx="771524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 smtClean="0">
                <a:solidFill>
                  <a:schemeClr val="bg1"/>
                </a:solidFill>
                <a:latin typeface="Myriad Pro"/>
              </a:rPr>
              <a:t>Этап. Размещение ценных бумаг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Myriad Pro"/>
              </a:rPr>
              <a:t>Ведущие андеррайтеры корпоративных облигационных займов в 2013 году</a:t>
            </a:r>
            <a:endParaRPr lang="en-US" sz="1600" b="1" dirty="0">
              <a:solidFill>
                <a:schemeClr val="bg1"/>
              </a:solidFill>
              <a:latin typeface="Myriad Pro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032297"/>
              </p:ext>
            </p:extLst>
          </p:nvPr>
        </p:nvGraphicFramePr>
        <p:xfrm>
          <a:off x="935665" y="1095375"/>
          <a:ext cx="7091915" cy="3634980"/>
        </p:xfrm>
        <a:graphic>
          <a:graphicData uri="http://schemas.openxmlformats.org/drawingml/2006/table">
            <a:tbl>
              <a:tblPr/>
              <a:tblGrid>
                <a:gridCol w="532660"/>
                <a:gridCol w="2056322"/>
                <a:gridCol w="1588458"/>
                <a:gridCol w="1464143"/>
                <a:gridCol w="1450332"/>
              </a:tblGrid>
              <a:tr h="800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#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Инвестиционный банк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Объем, млрд. руб.       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Количество эмитентов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Количество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эмиссий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</a:tr>
              <a:tr h="2729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Группа ВТБ 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219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41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73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2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Сбербанк </a:t>
                      </a:r>
                      <a:r>
                        <a:rPr lang="en-US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CIB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184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39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62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3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Райффайзенбанк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84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24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38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4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ВЭБ Капитал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67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10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24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2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5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АЛОР Инвест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47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6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8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6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Банк Открытие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41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18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24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7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Альфа-Банк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34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11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15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8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ФК УРАЛСИБ 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33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10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19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9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Промсвязьбанк 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30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37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57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10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Росбанк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28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18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24</a:t>
                      </a:r>
                    </a:p>
                  </a:txBody>
                  <a:tcPr marL="66078" marR="66078" marT="19824" marB="19824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08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Myriad Pro"/>
              </a:rPr>
              <a:t>Виды андеррайтинга</a:t>
            </a:r>
            <a:endParaRPr lang="ru-RU" sz="2000" b="1" dirty="0">
              <a:solidFill>
                <a:schemeClr val="bg1"/>
              </a:solidFill>
              <a:latin typeface="Myriad Pro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966847"/>
              </p:ext>
            </p:extLst>
          </p:nvPr>
        </p:nvGraphicFramePr>
        <p:xfrm>
          <a:off x="733425" y="1358318"/>
          <a:ext cx="7762875" cy="3124200"/>
        </p:xfrm>
        <a:graphic>
          <a:graphicData uri="http://schemas.openxmlformats.org/drawingml/2006/table">
            <a:tbl>
              <a:tblPr/>
              <a:tblGrid>
                <a:gridCol w="3052914"/>
                <a:gridCol w="2496307"/>
                <a:gridCol w="2213654"/>
              </a:tblGrid>
              <a:tr h="777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Вид андеррайтинга</a:t>
                      </a:r>
                    </a:p>
                  </a:txBody>
                  <a:tcPr marL="97701" marR="97701" marT="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Последствия для эмитента</a:t>
                      </a:r>
                    </a:p>
                  </a:txBody>
                  <a:tcPr marL="97701" marR="97701" marT="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Стоимость услуг андеррайтинга</a:t>
                      </a:r>
                    </a:p>
                  </a:txBody>
                  <a:tcPr marL="97701" marR="97701" marT="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Гарантированное размещение (полный </a:t>
                      </a:r>
                      <a:r>
                        <a:rPr lang="ru-RU" sz="1600" b="1" i="0" u="none" strike="noStrike" dirty="0" err="1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андеррайтинг</a:t>
                      </a:r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)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7701" marR="97701" marT="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100-процентная гарантия размещения</a:t>
                      </a:r>
                    </a:p>
                  </a:txBody>
                  <a:tcPr marL="97701" marR="97701" marT="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Наиболее высокая</a:t>
                      </a:r>
                    </a:p>
                  </a:txBody>
                  <a:tcPr marL="97701" marR="97701" marT="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2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Частичный </a:t>
                      </a:r>
                      <a:r>
                        <a:rPr lang="ru-RU" sz="1600" b="1" i="0" u="none" strike="noStrike" dirty="0" err="1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андеррайтинг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Tahoma"/>
                      </a:endParaRPr>
                    </a:p>
                  </a:txBody>
                  <a:tcPr marL="97701" marR="97701" marT="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Частичная гарантия размещения ценных бумаг</a:t>
                      </a:r>
                    </a:p>
                  </a:txBody>
                  <a:tcPr marL="97701" marR="97701" marT="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Средняя</a:t>
                      </a:r>
                    </a:p>
                  </a:txBody>
                  <a:tcPr marL="97701" marR="97701" marT="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Андеррайтинг</a:t>
                      </a:r>
                      <a:r>
                        <a:rPr lang="ru-RU" sz="1600" b="1" i="0" u="none" strike="noStrike" dirty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 на основе максимальных усилий</a:t>
                      </a:r>
                    </a:p>
                  </a:txBody>
                  <a:tcPr marL="97701" marR="97701" marT="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Отсутствие гарантий размещения ценных бумаг</a:t>
                      </a:r>
                    </a:p>
                  </a:txBody>
                  <a:tcPr marL="97701" marR="97701" marT="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4A4A4A"/>
                          </a:solidFill>
                          <a:effectLst/>
                          <a:latin typeface="Tahoma"/>
                        </a:rPr>
                        <a:t>Низкая</a:t>
                      </a:r>
                    </a:p>
                  </a:txBody>
                  <a:tcPr marL="97701" marR="97701" marT="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94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Myriad Pro"/>
              </a:rPr>
              <a:t>Сроки эмиссии ценных бумаг</a:t>
            </a:r>
            <a:endParaRPr lang="ru-RU" sz="20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34" name="Line 4"/>
          <p:cNvSpPr>
            <a:spLocks noChangeShapeType="1"/>
          </p:cNvSpPr>
          <p:nvPr/>
        </p:nvSpPr>
        <p:spPr bwMode="auto">
          <a:xfrm flipH="1">
            <a:off x="1073540" y="1351436"/>
            <a:ext cx="748386" cy="209905"/>
          </a:xfrm>
          <a:prstGeom prst="line">
            <a:avLst/>
          </a:prstGeom>
          <a:noFill/>
          <a:ln w="19050">
            <a:solidFill>
              <a:srgbClr val="CC66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" name="Rectangle 13"/>
          <p:cNvSpPr>
            <a:spLocks noChangeArrowheads="1"/>
          </p:cNvSpPr>
          <p:nvPr/>
        </p:nvSpPr>
        <p:spPr bwMode="auto">
          <a:xfrm>
            <a:off x="574158" y="1564149"/>
            <a:ext cx="1060672" cy="340158"/>
          </a:xfrm>
          <a:prstGeom prst="rect">
            <a:avLst/>
          </a:prstGeom>
          <a:solidFill>
            <a:srgbClr val="FFFFCC"/>
          </a:solidFill>
          <a:ln w="19050">
            <a:solidFill>
              <a:srgbClr val="CC6600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>
                <a:ln>
                  <a:noFill/>
                </a:ln>
                <a:solidFill>
                  <a:srgbClr val="500050"/>
                </a:solidFill>
                <a:effectLst/>
                <a:uLnTx/>
                <a:uFillTx/>
                <a:latin typeface="Arial" pitchFamily="34" charset="0"/>
              </a:rPr>
              <a:t>20-30 дней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634834" y="1579144"/>
            <a:ext cx="2272397" cy="749660"/>
            <a:chOff x="1634830" y="1579142"/>
            <a:chExt cx="2272397" cy="749660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1634830" y="1579142"/>
              <a:ext cx="2272397" cy="749659"/>
              <a:chOff x="1634830" y="1579142"/>
              <a:chExt cx="2272397" cy="749659"/>
            </a:xfrm>
          </p:grpSpPr>
          <p:sp>
            <p:nvSpPr>
              <p:cNvPr id="35" name="Line 5"/>
              <p:cNvSpPr>
                <a:spLocks noChangeShapeType="1"/>
              </p:cNvSpPr>
              <p:nvPr/>
            </p:nvSpPr>
            <p:spPr bwMode="auto">
              <a:xfrm flipH="1">
                <a:off x="2258026" y="1775927"/>
                <a:ext cx="686479" cy="212716"/>
              </a:xfrm>
              <a:prstGeom prst="line">
                <a:avLst/>
              </a:prstGeom>
              <a:noFill/>
              <a:ln w="19050">
                <a:solidFill>
                  <a:srgbClr val="CC66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Rectangle 10"/>
              <p:cNvSpPr>
                <a:spLocks noChangeArrowheads="1"/>
              </p:cNvSpPr>
              <p:nvPr/>
            </p:nvSpPr>
            <p:spPr bwMode="auto">
              <a:xfrm>
                <a:off x="2135588" y="1579142"/>
                <a:ext cx="1771639" cy="292388"/>
              </a:xfrm>
              <a:prstGeom prst="rect">
                <a:avLst/>
              </a:prstGeom>
              <a:solidFill>
                <a:srgbClr val="FFCC66"/>
              </a:solidFill>
              <a:ln w="19050">
                <a:solidFill>
                  <a:srgbClr val="CC6600"/>
                </a:solidFill>
                <a:miter lim="800000"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00050"/>
                    </a:solidFill>
                    <a:effectLst/>
                    <a:uLnTx/>
                    <a:uFillTx/>
                    <a:latin typeface="Arial Narrow" pitchFamily="34" charset="0"/>
                  </a:rPr>
                  <a:t>Регистрация проспекта</a:t>
                </a:r>
              </a:p>
            </p:txBody>
          </p:sp>
          <p:sp>
            <p:nvSpPr>
              <p:cNvPr id="44" name="Rectangle 14"/>
              <p:cNvSpPr>
                <a:spLocks noChangeArrowheads="1"/>
              </p:cNvSpPr>
              <p:nvPr/>
            </p:nvSpPr>
            <p:spPr bwMode="auto">
              <a:xfrm>
                <a:off x="1634830" y="1988643"/>
                <a:ext cx="1060672" cy="340158"/>
              </a:xfrm>
              <a:prstGeom prst="rect">
                <a:avLst/>
              </a:prstGeom>
              <a:solidFill>
                <a:srgbClr val="FFFFCC"/>
              </a:solidFill>
              <a:ln w="19050">
                <a:solidFill>
                  <a:srgbClr val="CC6600"/>
                </a:solidFill>
                <a:miter lim="800000"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500050"/>
                    </a:solidFill>
                    <a:effectLst/>
                    <a:uLnTx/>
                    <a:uFillTx/>
                    <a:latin typeface="Arial" pitchFamily="34" charset="0"/>
                  </a:rPr>
                  <a:t>30-60 дней</a:t>
                </a:r>
              </a:p>
            </p:txBody>
          </p:sp>
        </p:grpSp>
        <p:sp>
          <p:nvSpPr>
            <p:cNvPr id="45" name="Line 15"/>
            <p:cNvSpPr>
              <a:spLocks noChangeShapeType="1"/>
            </p:cNvSpPr>
            <p:nvPr/>
          </p:nvSpPr>
          <p:spPr bwMode="auto">
            <a:xfrm>
              <a:off x="1634830" y="1904307"/>
              <a:ext cx="0" cy="424495"/>
            </a:xfrm>
            <a:prstGeom prst="line">
              <a:avLst/>
            </a:prstGeom>
            <a:noFill/>
            <a:ln w="19050">
              <a:solidFill>
                <a:srgbClr val="CC66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695501" y="2087975"/>
            <a:ext cx="2405064" cy="750597"/>
            <a:chOff x="2695501" y="2087973"/>
            <a:chExt cx="2405064" cy="750597"/>
          </a:xfrm>
        </p:grpSpPr>
        <p:sp>
          <p:nvSpPr>
            <p:cNvPr id="36" name="Line 6"/>
            <p:cNvSpPr>
              <a:spLocks noChangeShapeType="1"/>
            </p:cNvSpPr>
            <p:nvPr/>
          </p:nvSpPr>
          <p:spPr bwMode="auto">
            <a:xfrm flipH="1">
              <a:off x="3256791" y="2243528"/>
              <a:ext cx="572295" cy="255821"/>
            </a:xfrm>
            <a:prstGeom prst="line">
              <a:avLst/>
            </a:prstGeom>
            <a:noFill/>
            <a:ln w="19050">
              <a:solidFill>
                <a:srgbClr val="CC66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3256791" y="2087973"/>
              <a:ext cx="1843774" cy="292388"/>
            </a:xfrm>
            <a:prstGeom prst="rect">
              <a:avLst/>
            </a:prstGeom>
            <a:solidFill>
              <a:srgbClr val="FFCC66"/>
            </a:solidFill>
            <a:ln w="19050">
              <a:solidFill>
                <a:srgbClr val="CC6600"/>
              </a:solidFill>
              <a:miter lim="800000"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300" b="1" i="0" u="none" strike="noStrike" kern="0" cap="none" spc="0" normalizeH="0" baseline="0" noProof="0">
                  <a:ln>
                    <a:noFill/>
                  </a:ln>
                  <a:solidFill>
                    <a:srgbClr val="500050"/>
                  </a:solidFill>
                  <a:effectLst/>
                  <a:uLnTx/>
                  <a:uFillTx/>
                  <a:latin typeface="Arial Narrow" pitchFamily="34" charset="0"/>
                </a:rPr>
                <a:t>Раскрытие информации</a:t>
              </a:r>
            </a:p>
          </p:txBody>
        </p:sp>
        <p:sp>
          <p:nvSpPr>
            <p:cNvPr id="46" name="Rectangle 16"/>
            <p:cNvSpPr>
              <a:spLocks noChangeArrowheads="1"/>
            </p:cNvSpPr>
            <p:nvPr/>
          </p:nvSpPr>
          <p:spPr bwMode="auto">
            <a:xfrm>
              <a:off x="2695501" y="2498412"/>
              <a:ext cx="1060672" cy="340158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CC6600"/>
              </a:solidFill>
              <a:miter lim="800000"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>
                  <a:ln>
                    <a:noFill/>
                  </a:ln>
                  <a:solidFill>
                    <a:srgbClr val="500050"/>
                  </a:solidFill>
                  <a:effectLst/>
                  <a:uLnTx/>
                  <a:uFillTx/>
                  <a:latin typeface="Arial" pitchFamily="34" charset="0"/>
                </a:rPr>
                <a:t>15-20 дней</a:t>
              </a:r>
            </a:p>
          </p:txBody>
        </p:sp>
        <p:sp>
          <p:nvSpPr>
            <p:cNvPr id="47" name="Line 17"/>
            <p:cNvSpPr>
              <a:spLocks noChangeShapeType="1"/>
            </p:cNvSpPr>
            <p:nvPr/>
          </p:nvSpPr>
          <p:spPr bwMode="auto">
            <a:xfrm>
              <a:off x="2695501" y="2328801"/>
              <a:ext cx="0" cy="509768"/>
            </a:xfrm>
            <a:prstGeom prst="line">
              <a:avLst/>
            </a:prstGeom>
            <a:noFill/>
            <a:ln w="19050">
              <a:solidFill>
                <a:srgbClr val="CC66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756174" y="2582749"/>
            <a:ext cx="1587532" cy="766526"/>
            <a:chOff x="3756173" y="2582748"/>
            <a:chExt cx="1587532" cy="766526"/>
          </a:xfrm>
        </p:grpSpPr>
        <p:sp>
          <p:nvSpPr>
            <p:cNvPr id="37" name="Line 7"/>
            <p:cNvSpPr>
              <a:spLocks noChangeShapeType="1"/>
            </p:cNvSpPr>
            <p:nvPr/>
          </p:nvSpPr>
          <p:spPr bwMode="auto">
            <a:xfrm flipH="1">
              <a:off x="4380745" y="2754233"/>
              <a:ext cx="437475" cy="254884"/>
            </a:xfrm>
            <a:prstGeom prst="line">
              <a:avLst/>
            </a:prstGeom>
            <a:noFill/>
            <a:ln w="19050">
              <a:solidFill>
                <a:srgbClr val="CC66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Rectangle 11"/>
            <p:cNvSpPr>
              <a:spLocks noChangeArrowheads="1"/>
            </p:cNvSpPr>
            <p:nvPr/>
          </p:nvSpPr>
          <p:spPr bwMode="auto">
            <a:xfrm>
              <a:off x="4317462" y="2582748"/>
              <a:ext cx="1026243" cy="292388"/>
            </a:xfrm>
            <a:prstGeom prst="rect">
              <a:avLst/>
            </a:prstGeom>
            <a:solidFill>
              <a:srgbClr val="FFCC66"/>
            </a:solidFill>
            <a:ln w="19050">
              <a:solidFill>
                <a:srgbClr val="CC6600"/>
              </a:solidFill>
              <a:miter lim="800000"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300" b="1" i="0" u="none" strike="noStrike" kern="0" cap="none" spc="0" normalizeH="0" baseline="0" noProof="0">
                  <a:ln>
                    <a:noFill/>
                  </a:ln>
                  <a:solidFill>
                    <a:srgbClr val="500050"/>
                  </a:solidFill>
                  <a:effectLst/>
                  <a:uLnTx/>
                  <a:uFillTx/>
                  <a:latin typeface="Arial Narrow" pitchFamily="34" charset="0"/>
                </a:rPr>
                <a:t>Размещение</a:t>
              </a:r>
            </a:p>
          </p:txBody>
        </p:sp>
        <p:sp>
          <p:nvSpPr>
            <p:cNvPr id="48" name="Rectangle 18"/>
            <p:cNvSpPr>
              <a:spLocks noChangeArrowheads="1"/>
            </p:cNvSpPr>
            <p:nvPr/>
          </p:nvSpPr>
          <p:spPr bwMode="auto">
            <a:xfrm>
              <a:off x="3756173" y="3008180"/>
              <a:ext cx="1062047" cy="340158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CC6600"/>
              </a:solidFill>
              <a:miter lim="800000"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>
                  <a:ln>
                    <a:noFill/>
                  </a:ln>
                  <a:solidFill>
                    <a:srgbClr val="500050"/>
                  </a:solidFill>
                  <a:effectLst/>
                  <a:uLnTx/>
                  <a:uFillTx/>
                  <a:latin typeface="Arial" pitchFamily="34" charset="0"/>
                </a:rPr>
                <a:t>1-30 дней</a:t>
              </a:r>
            </a:p>
          </p:txBody>
        </p:sp>
        <p:sp>
          <p:nvSpPr>
            <p:cNvPr id="49" name="Line 19"/>
            <p:cNvSpPr>
              <a:spLocks noChangeShapeType="1"/>
            </p:cNvSpPr>
            <p:nvPr/>
          </p:nvSpPr>
          <p:spPr bwMode="auto">
            <a:xfrm>
              <a:off x="3756173" y="2838569"/>
              <a:ext cx="0" cy="510705"/>
            </a:xfrm>
            <a:prstGeom prst="line">
              <a:avLst/>
            </a:prstGeom>
            <a:noFill/>
            <a:ln w="19050">
              <a:solidFill>
                <a:srgbClr val="CC66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818220" y="3093455"/>
            <a:ext cx="2087896" cy="808695"/>
            <a:chOff x="4818220" y="3093454"/>
            <a:chExt cx="2087896" cy="808695"/>
          </a:xfrm>
        </p:grpSpPr>
        <p:sp>
          <p:nvSpPr>
            <p:cNvPr id="38" name="Line 8"/>
            <p:cNvSpPr>
              <a:spLocks noChangeShapeType="1"/>
            </p:cNvSpPr>
            <p:nvPr/>
          </p:nvSpPr>
          <p:spPr bwMode="auto">
            <a:xfrm flipH="1">
              <a:off x="5503323" y="3306170"/>
              <a:ext cx="499382" cy="255821"/>
            </a:xfrm>
            <a:prstGeom prst="line">
              <a:avLst/>
            </a:prstGeom>
            <a:noFill/>
            <a:ln w="19050">
              <a:solidFill>
                <a:srgbClr val="CC66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Rectangle 20"/>
            <p:cNvSpPr>
              <a:spLocks noChangeArrowheads="1"/>
            </p:cNvSpPr>
            <p:nvPr/>
          </p:nvSpPr>
          <p:spPr bwMode="auto">
            <a:xfrm>
              <a:off x="5378134" y="3093454"/>
              <a:ext cx="1527982" cy="292388"/>
            </a:xfrm>
            <a:prstGeom prst="rect">
              <a:avLst/>
            </a:prstGeom>
            <a:solidFill>
              <a:srgbClr val="FFCC66"/>
            </a:solidFill>
            <a:ln w="19050">
              <a:solidFill>
                <a:srgbClr val="CC6600"/>
              </a:solidFill>
              <a:miter lim="800000"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300" b="1" i="0" u="none" strike="noStrike" kern="0" cap="none" spc="0" normalizeH="0" baseline="0" noProof="0">
                  <a:ln>
                    <a:noFill/>
                  </a:ln>
                  <a:solidFill>
                    <a:srgbClr val="500050"/>
                  </a:solidFill>
                  <a:effectLst/>
                  <a:uLnTx/>
                  <a:uFillTx/>
                  <a:latin typeface="Arial Narrow" pitchFamily="34" charset="0"/>
                </a:rPr>
                <a:t>Регистрация отчета</a:t>
              </a:r>
            </a:p>
          </p:txBody>
        </p:sp>
        <p:sp>
          <p:nvSpPr>
            <p:cNvPr id="51" name="Rectangle 21"/>
            <p:cNvSpPr>
              <a:spLocks noChangeArrowheads="1"/>
            </p:cNvSpPr>
            <p:nvPr/>
          </p:nvSpPr>
          <p:spPr bwMode="auto">
            <a:xfrm>
              <a:off x="4818220" y="3561991"/>
              <a:ext cx="1059296" cy="340158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CC6600"/>
              </a:solidFill>
              <a:miter lim="800000"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>
                  <a:ln>
                    <a:noFill/>
                  </a:ln>
                  <a:solidFill>
                    <a:srgbClr val="500050"/>
                  </a:solidFill>
                  <a:effectLst/>
                  <a:uLnTx/>
                  <a:uFillTx/>
                  <a:latin typeface="Arial" pitchFamily="34" charset="0"/>
                </a:rPr>
                <a:t>15 дней</a:t>
              </a:r>
            </a:p>
          </p:txBody>
        </p:sp>
        <p:sp>
          <p:nvSpPr>
            <p:cNvPr id="52" name="Line 22"/>
            <p:cNvSpPr>
              <a:spLocks noChangeShapeType="1"/>
            </p:cNvSpPr>
            <p:nvPr/>
          </p:nvSpPr>
          <p:spPr bwMode="auto">
            <a:xfrm>
              <a:off x="4818220" y="3348338"/>
              <a:ext cx="0" cy="552874"/>
            </a:xfrm>
            <a:prstGeom prst="line">
              <a:avLst/>
            </a:prstGeom>
            <a:noFill/>
            <a:ln w="19050">
              <a:solidFill>
                <a:srgbClr val="CC66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877524" y="3618216"/>
            <a:ext cx="2343157" cy="751534"/>
            <a:chOff x="5877516" y="3618215"/>
            <a:chExt cx="2343157" cy="751534"/>
          </a:xfrm>
        </p:grpSpPr>
        <p:sp>
          <p:nvSpPr>
            <p:cNvPr id="39" name="Line 9"/>
            <p:cNvSpPr>
              <a:spLocks noChangeShapeType="1"/>
            </p:cNvSpPr>
            <p:nvPr/>
          </p:nvSpPr>
          <p:spPr bwMode="auto">
            <a:xfrm flipH="1">
              <a:off x="6438806" y="3816875"/>
              <a:ext cx="437475" cy="212716"/>
            </a:xfrm>
            <a:prstGeom prst="line">
              <a:avLst/>
            </a:prstGeom>
            <a:noFill/>
            <a:ln w="19050">
              <a:solidFill>
                <a:srgbClr val="CC66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Rectangle 23"/>
            <p:cNvSpPr>
              <a:spLocks noChangeArrowheads="1"/>
            </p:cNvSpPr>
            <p:nvPr/>
          </p:nvSpPr>
          <p:spPr bwMode="auto">
            <a:xfrm>
              <a:off x="5877516" y="4029591"/>
              <a:ext cx="1060672" cy="340158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CC6600"/>
              </a:solidFill>
              <a:miter lim="800000"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>
                  <a:ln>
                    <a:noFill/>
                  </a:ln>
                  <a:solidFill>
                    <a:srgbClr val="500050"/>
                  </a:solidFill>
                  <a:effectLst/>
                  <a:uLnTx/>
                  <a:uFillTx/>
                  <a:latin typeface="Arial" pitchFamily="34" charset="0"/>
                </a:rPr>
                <a:t>15-20 дней</a:t>
              </a:r>
            </a:p>
          </p:txBody>
        </p:sp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6376899" y="3618215"/>
              <a:ext cx="1843774" cy="292388"/>
            </a:xfrm>
            <a:prstGeom prst="rect">
              <a:avLst/>
            </a:prstGeom>
            <a:solidFill>
              <a:srgbClr val="FFCC66"/>
            </a:solidFill>
            <a:ln w="19050">
              <a:solidFill>
                <a:srgbClr val="CC6600"/>
              </a:solidFill>
              <a:miter lim="800000"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300" b="1" i="0" u="none" strike="noStrike" kern="0" cap="none" spc="0" normalizeH="0" baseline="0" noProof="0">
                  <a:ln>
                    <a:noFill/>
                  </a:ln>
                  <a:solidFill>
                    <a:srgbClr val="500050"/>
                  </a:solidFill>
                  <a:effectLst/>
                  <a:uLnTx/>
                  <a:uFillTx/>
                  <a:latin typeface="Arial Narrow" pitchFamily="34" charset="0"/>
                </a:rPr>
                <a:t>Раскрытие информации</a:t>
              </a:r>
            </a:p>
          </p:txBody>
        </p:sp>
        <p:sp>
          <p:nvSpPr>
            <p:cNvPr id="56" name="Line 26"/>
            <p:cNvSpPr>
              <a:spLocks noChangeShapeType="1"/>
            </p:cNvSpPr>
            <p:nvPr/>
          </p:nvSpPr>
          <p:spPr bwMode="auto">
            <a:xfrm>
              <a:off x="5877516" y="3901212"/>
              <a:ext cx="0" cy="467600"/>
            </a:xfrm>
            <a:prstGeom prst="line">
              <a:avLst/>
            </a:prstGeom>
            <a:noFill/>
            <a:ln w="19050">
              <a:solidFill>
                <a:srgbClr val="CC66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938188" y="4157970"/>
            <a:ext cx="1737976" cy="338554"/>
            <a:chOff x="6938188" y="4157970"/>
            <a:chExt cx="1737976" cy="338554"/>
          </a:xfrm>
        </p:grpSpPr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6938188" y="4157970"/>
              <a:ext cx="173797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CC6600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1" i="0" u="none" strike="noStrike" kern="0" cap="none" spc="0" normalizeH="0" baseline="0" noProof="0">
                  <a:ln>
                    <a:noFill/>
                  </a:ln>
                  <a:solidFill>
                    <a:srgbClr val="500050"/>
                  </a:solidFill>
                  <a:effectLst/>
                  <a:uLnTx/>
                  <a:uFillTx/>
                  <a:latin typeface="Arial Narrow" pitchFamily="34" charset="0"/>
                </a:rPr>
                <a:t>Вторичный рынок</a:t>
              </a:r>
            </a:p>
          </p:txBody>
        </p:sp>
        <p:sp>
          <p:nvSpPr>
            <p:cNvPr id="57" name="Line 27"/>
            <p:cNvSpPr>
              <a:spLocks noChangeShapeType="1"/>
            </p:cNvSpPr>
            <p:nvPr/>
          </p:nvSpPr>
          <p:spPr bwMode="auto">
            <a:xfrm>
              <a:off x="6938188" y="4369749"/>
              <a:ext cx="0" cy="126505"/>
            </a:xfrm>
            <a:prstGeom prst="line">
              <a:avLst/>
            </a:prstGeom>
            <a:noFill/>
            <a:ln w="19050">
              <a:solidFill>
                <a:srgbClr val="CC66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Line 28"/>
            <p:cNvSpPr>
              <a:spLocks noChangeShapeType="1"/>
            </p:cNvSpPr>
            <p:nvPr/>
          </p:nvSpPr>
          <p:spPr bwMode="auto">
            <a:xfrm>
              <a:off x="6938188" y="4496254"/>
              <a:ext cx="1560054" cy="0"/>
            </a:xfrm>
            <a:prstGeom prst="line">
              <a:avLst/>
            </a:prstGeom>
            <a:noFill/>
            <a:ln w="19050">
              <a:solidFill>
                <a:srgbClr val="CC66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9" name="Rectangle 29"/>
          <p:cNvSpPr>
            <a:spLocks noChangeArrowheads="1"/>
          </p:cNvSpPr>
          <p:nvPr/>
        </p:nvSpPr>
        <p:spPr bwMode="auto">
          <a:xfrm>
            <a:off x="1179478" y="1138718"/>
            <a:ext cx="1704313" cy="292388"/>
          </a:xfrm>
          <a:prstGeom prst="rect">
            <a:avLst/>
          </a:prstGeom>
          <a:solidFill>
            <a:srgbClr val="FFCC66"/>
          </a:solidFill>
          <a:ln w="19050">
            <a:solidFill>
              <a:srgbClr val="CC6600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1" i="0" u="none" strike="noStrike" kern="0" cap="none" spc="0" normalizeH="0" baseline="0" noProof="0">
                <a:ln>
                  <a:noFill/>
                </a:ln>
                <a:solidFill>
                  <a:srgbClr val="500050"/>
                </a:solidFill>
                <a:effectLst/>
                <a:uLnTx/>
                <a:uFillTx/>
                <a:latin typeface="Arial Narrow" pitchFamily="34" charset="0"/>
              </a:rPr>
              <a:t>Подготовка проспекта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31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>
                <a:solidFill>
                  <a:schemeClr val="bg1"/>
                </a:solidFill>
                <a:latin typeface="Myriad Pro"/>
              </a:rPr>
              <a:t>Особенности эмиссии и обращения биржевых облигаций </a:t>
            </a:r>
            <a:endParaRPr lang="en-US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45387" y="1015028"/>
            <a:ext cx="874343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3F82"/>
                </a:solidFill>
              </a:rPr>
              <a:t>Эмиссия облигаций осуществляется </a:t>
            </a:r>
            <a:r>
              <a:rPr lang="ru-RU" sz="1600" b="1" dirty="0" smtClean="0">
                <a:solidFill>
                  <a:srgbClr val="003F82"/>
                </a:solidFill>
              </a:rPr>
              <a:t>без государственной </a:t>
            </a:r>
            <a:r>
              <a:rPr lang="ru-RU" sz="1600" b="1" dirty="0">
                <a:solidFill>
                  <a:srgbClr val="003F82"/>
                </a:solidFill>
              </a:rPr>
              <a:t>регистрации при соблюдении следующих условий</a:t>
            </a:r>
            <a:r>
              <a:rPr lang="ru-RU" sz="1600" b="1" dirty="0" smtClean="0">
                <a:solidFill>
                  <a:srgbClr val="003F82"/>
                </a:solidFill>
              </a:rPr>
              <a:t>: 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ru-RU" sz="1600" dirty="0" smtClean="0">
                <a:solidFill>
                  <a:srgbClr val="003F82"/>
                </a:solidFill>
                <a:latin typeface="Myriad Pro"/>
              </a:rPr>
              <a:t>размещение </a:t>
            </a:r>
            <a:r>
              <a:rPr lang="ru-RU" sz="1600" dirty="0">
                <a:solidFill>
                  <a:srgbClr val="003F82"/>
                </a:solidFill>
                <a:latin typeface="Myriad Pro"/>
              </a:rPr>
              <a:t>облигаций осуществляется путем открытой </a:t>
            </a:r>
            <a:r>
              <a:rPr lang="ru-RU" sz="1600" dirty="0" smtClean="0">
                <a:solidFill>
                  <a:srgbClr val="003F82"/>
                </a:solidFill>
                <a:latin typeface="Myriad Pro"/>
              </a:rPr>
              <a:t>подписки на </a:t>
            </a:r>
            <a:r>
              <a:rPr lang="ru-RU" sz="1600" dirty="0">
                <a:solidFill>
                  <a:srgbClr val="003F82"/>
                </a:solidFill>
                <a:latin typeface="Myriad Pro"/>
              </a:rPr>
              <a:t>торгах фондовой </a:t>
            </a:r>
            <a:r>
              <a:rPr lang="ru-RU" sz="1600" dirty="0" smtClean="0">
                <a:solidFill>
                  <a:srgbClr val="003F82"/>
                </a:solidFill>
                <a:latin typeface="Myriad Pro"/>
              </a:rPr>
              <a:t>биржи;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ru-RU" sz="1600" dirty="0" smtClean="0">
                <a:solidFill>
                  <a:srgbClr val="003F82"/>
                </a:solidFill>
                <a:latin typeface="Myriad Pro"/>
              </a:rPr>
              <a:t>эмитент </a:t>
            </a:r>
            <a:r>
              <a:rPr lang="ru-RU" sz="1600" dirty="0">
                <a:solidFill>
                  <a:srgbClr val="003F82"/>
                </a:solidFill>
                <a:latin typeface="Myriad Pro"/>
              </a:rPr>
              <a:t>облигаций существует не менее трех лет и имеет надлежащим образом утвержденную годовую бухгалтерскую отчетность за два завершенных финансовых года, достоверность которой подтверждена аудиторским заключением; </a:t>
            </a:r>
            <a:endParaRPr lang="ru-RU" sz="1600" dirty="0" smtClean="0">
              <a:solidFill>
                <a:srgbClr val="003F82"/>
              </a:solidFill>
              <a:latin typeface="Myriad Pro"/>
            </a:endParaRP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ru-RU" sz="1600" dirty="0" smtClean="0">
                <a:solidFill>
                  <a:srgbClr val="003F82"/>
                </a:solidFill>
                <a:latin typeface="Myriad Pro"/>
              </a:rPr>
              <a:t>облигации </a:t>
            </a:r>
            <a:r>
              <a:rPr lang="ru-RU" sz="1600" dirty="0">
                <a:solidFill>
                  <a:srgbClr val="003F82"/>
                </a:solidFill>
                <a:latin typeface="Myriad Pro"/>
              </a:rPr>
              <a:t>не предоставляют их владельцам иных </a:t>
            </a:r>
            <a:r>
              <a:rPr lang="ru-RU" sz="1600" dirty="0" smtClean="0">
                <a:solidFill>
                  <a:srgbClr val="003F82"/>
                </a:solidFill>
                <a:latin typeface="Myriad Pro"/>
              </a:rPr>
              <a:t>прав, кроме </a:t>
            </a:r>
            <a:r>
              <a:rPr lang="ru-RU" sz="1600" dirty="0">
                <a:solidFill>
                  <a:srgbClr val="003F82"/>
                </a:solidFill>
                <a:latin typeface="Myriad Pro"/>
              </a:rPr>
              <a:t>права на получение номинальной стоимости либо номинальной стоимости и фиксированного процента от номинальной </a:t>
            </a:r>
            <a:r>
              <a:rPr lang="ru-RU" sz="1600" dirty="0" smtClean="0">
                <a:solidFill>
                  <a:srgbClr val="003F82"/>
                </a:solidFill>
                <a:latin typeface="Myriad Pro"/>
              </a:rPr>
              <a:t>стоимости;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3F82"/>
                </a:solidFill>
                <a:latin typeface="Myriad Pro"/>
              </a:rPr>
              <a:t>4)  срок исполнения обязательств по   облигациям не ограничен;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3F82"/>
                </a:solidFill>
                <a:latin typeface="Myriad Pro"/>
              </a:rPr>
              <a:t>5)  облигации выпускаются в документарной форме на  предъявителя с обязательным централизованным хранением;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3F82"/>
                </a:solidFill>
                <a:latin typeface="Myriad Pro"/>
              </a:rPr>
              <a:t>6)  оплата облигаций при их размещении, а также  выплата  номинальной стоимости и процентов по облигациям осуществляются только денежными средствами.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7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3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chemeClr val="bg1"/>
                </a:solidFill>
                <a:latin typeface="Myriad Pro"/>
              </a:rPr>
              <a:t>Варианты привлечения заемного капитала</a:t>
            </a:r>
            <a:endParaRPr lang="en-US" sz="2000" b="1" dirty="0">
              <a:solidFill>
                <a:schemeClr val="bg1"/>
              </a:solidFill>
              <a:latin typeface="Myriad Pro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102906" y="988727"/>
            <a:ext cx="6709252" cy="1996221"/>
            <a:chOff x="1102906" y="2838868"/>
            <a:chExt cx="6709252" cy="1996221"/>
          </a:xfrm>
        </p:grpSpPr>
        <p:sp>
          <p:nvSpPr>
            <p:cNvPr id="27" name="Rectangle 12"/>
            <p:cNvSpPr>
              <a:spLocks noChangeArrowheads="1"/>
            </p:cNvSpPr>
            <p:nvPr/>
          </p:nvSpPr>
          <p:spPr bwMode="auto">
            <a:xfrm>
              <a:off x="1102906" y="2838868"/>
              <a:ext cx="6458184" cy="363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ru-RU" sz="1600" b="1">
                  <a:solidFill>
                    <a:srgbClr val="003F82"/>
                  </a:solidFill>
                </a:rPr>
                <a:t>2. Привлечение заемного капитала путем эмиссии облигаций</a:t>
              </a:r>
            </a:p>
          </p:txBody>
        </p:sp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2543103" y="3347285"/>
              <a:ext cx="122082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solidFill>
                    <a:srgbClr val="003F82"/>
                  </a:solidFill>
                  <a:latin typeface="Myriad Pro"/>
                </a:rPr>
                <a:t>Продажа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solidFill>
                    <a:srgbClr val="003F82"/>
                  </a:solidFill>
                  <a:latin typeface="Myriad Pro"/>
                </a:rPr>
                <a:t>облигаций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242956" y="3847738"/>
              <a:ext cx="1569202" cy="4536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/>
                <a:t>Инвесторы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102906" y="3830769"/>
              <a:ext cx="1569202" cy="4536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Предприятие</a:t>
              </a:r>
            </a:p>
            <a:p>
              <a:pPr algn="ctr"/>
              <a:r>
                <a:rPr lang="ru-RU" sz="1400" b="1" dirty="0"/>
                <a:t>(эмитент)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686559" y="3840652"/>
              <a:ext cx="1569202" cy="4536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Эмиссия </a:t>
              </a:r>
            </a:p>
            <a:p>
              <a:pPr algn="ctr"/>
              <a:r>
                <a:rPr lang="ru-RU" sz="1400" b="1" dirty="0"/>
                <a:t>облигаций</a:t>
              </a:r>
            </a:p>
          </p:txBody>
        </p:sp>
        <p:cxnSp>
          <p:nvCxnSpPr>
            <p:cNvPr id="35" name="Прямая со стрелкой 34"/>
            <p:cNvCxnSpPr/>
            <p:nvPr/>
          </p:nvCxnSpPr>
          <p:spPr bwMode="auto">
            <a:xfrm>
              <a:off x="2798647" y="4085127"/>
              <a:ext cx="783254" cy="0"/>
            </a:xfrm>
            <a:prstGeom prst="straightConnector1">
              <a:avLst/>
            </a:prstGeom>
            <a:ln>
              <a:solidFill>
                <a:srgbClr val="FF6600"/>
              </a:solidFill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 bwMode="auto">
            <a:xfrm>
              <a:off x="5372210" y="4080502"/>
              <a:ext cx="783254" cy="0"/>
            </a:xfrm>
            <a:prstGeom prst="straightConnector1">
              <a:avLst/>
            </a:prstGeom>
            <a:ln>
              <a:solidFill>
                <a:srgbClr val="FF6600"/>
              </a:solidFill>
              <a:headEnd type="triangle" w="med" len="med"/>
              <a:tailEnd type="non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7" name="Rectangle 12"/>
            <p:cNvSpPr>
              <a:spLocks noChangeArrowheads="1"/>
            </p:cNvSpPr>
            <p:nvPr/>
          </p:nvSpPr>
          <p:spPr bwMode="auto">
            <a:xfrm>
              <a:off x="5035550" y="3322524"/>
              <a:ext cx="1428457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solidFill>
                    <a:srgbClr val="003F82"/>
                  </a:solidFill>
                  <a:latin typeface="Myriad Pro"/>
                </a:rPr>
                <a:t>Покупка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solidFill>
                    <a:srgbClr val="003F82"/>
                  </a:solidFill>
                  <a:latin typeface="Myriad Pro"/>
                </a:rPr>
                <a:t>облигаций</a:t>
              </a:r>
            </a:p>
          </p:txBody>
        </p:sp>
        <p:sp>
          <p:nvSpPr>
            <p:cNvPr id="38" name="Rectangle 12"/>
            <p:cNvSpPr>
              <a:spLocks noChangeArrowheads="1"/>
            </p:cNvSpPr>
            <p:nvPr/>
          </p:nvSpPr>
          <p:spPr bwMode="auto">
            <a:xfrm>
              <a:off x="2543102" y="4521157"/>
              <a:ext cx="3920905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solidFill>
                    <a:srgbClr val="003F82"/>
                  </a:solidFill>
                  <a:latin typeface="Myriad Pro"/>
                </a:rPr>
                <a:t>Поступление средств на предприятие</a:t>
              </a:r>
            </a:p>
          </p:txBody>
        </p:sp>
        <p:sp>
          <p:nvSpPr>
            <p:cNvPr id="26" name="Выгнутая вверх стрелка 25"/>
            <p:cNvSpPr/>
            <p:nvPr/>
          </p:nvSpPr>
          <p:spPr>
            <a:xfrm rot="10800000">
              <a:off x="2293056" y="4320948"/>
              <a:ext cx="1753117" cy="215435"/>
            </a:xfrm>
            <a:prstGeom prst="curvedDownArrow">
              <a:avLst>
                <a:gd name="adj1" fmla="val 31910"/>
                <a:gd name="adj2" fmla="val 94414"/>
                <a:gd name="adj3" fmla="val 24388"/>
              </a:avLst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1" name="Рисунок 50" descr="D:\Фондовый рынок\3 курс\Лекция 1\Виды фин рынков\Инвестор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15927" y="3208332"/>
              <a:ext cx="623259" cy="562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2" descr="C:\Users\Серега\Desktop\облигация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504" y="3222550"/>
              <a:ext cx="784918" cy="57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Выгнутая вверх стрелка 55"/>
            <p:cNvSpPr/>
            <p:nvPr/>
          </p:nvSpPr>
          <p:spPr>
            <a:xfrm rot="10800000">
              <a:off x="4954180" y="4320948"/>
              <a:ext cx="1753117" cy="215435"/>
            </a:xfrm>
            <a:prstGeom prst="curvedDownArrow">
              <a:avLst>
                <a:gd name="adj1" fmla="val 31910"/>
                <a:gd name="adj2" fmla="val 94414"/>
                <a:gd name="adj3" fmla="val 24388"/>
              </a:avLst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1" name="Picture 2" descr="C:\Users\Серега\Desktop\gazprom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428" y="3273345"/>
              <a:ext cx="738155" cy="46841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0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75814261"/>
              </p:ext>
            </p:extLst>
          </p:nvPr>
        </p:nvGraphicFramePr>
        <p:xfrm>
          <a:off x="2413000" y="1710612"/>
          <a:ext cx="4572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59632" y="573528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ДИНАМИКА ИЗМЕНЕНИЯ ЭФФЕКТИВНОЙ ПРОЦЕНТНОЙ СТАВКИ ПО РОССИЙСКИМ КОРПОРАТИВНЫМ  ОБЛИГАЦИЯМ, %</a:t>
            </a:r>
          </a:p>
        </p:txBody>
      </p:sp>
    </p:spTree>
    <p:extLst>
      <p:ext uri="{BB962C8B-B14F-4D97-AF65-F5344CB8AC3E}">
        <p14:creationId xmlns:p14="http://schemas.microsoft.com/office/powerpoint/2010/main" val="205016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ЗАВИСИМОСТЬ ДОХОДНОСТИ ОТ ДЮРАЦИИ (США)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5150" y="1929447"/>
            <a:ext cx="2933700" cy="19354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93" y="1362075"/>
            <a:ext cx="5635341" cy="336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68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205979"/>
            <a:ext cx="8483600" cy="85725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4F81BD">
                    <a:lumMod val="75000"/>
                  </a:srgbClr>
                </a:solidFill>
              </a:rPr>
              <a:t>ЗАВИСИМОСТЬ ДОХОДНОСТИ ОТ </a:t>
            </a:r>
            <a:r>
              <a:rPr lang="ru-RU" sz="2800" b="1" dirty="0" smtClean="0">
                <a:solidFill>
                  <a:srgbClr val="4F81BD">
                    <a:lumMod val="75000"/>
                  </a:srgbClr>
                </a:solidFill>
              </a:rPr>
              <a:t>ДЮРАЦИИ (РОССИЯ, руб.)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4867" y="1244600"/>
            <a:ext cx="6146800" cy="347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8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3684</TotalTime>
  <Words>2517</Words>
  <Application>Microsoft Office PowerPoint</Application>
  <PresentationFormat>Экран (16:9)</PresentationFormat>
  <Paragraphs>602</Paragraphs>
  <Slides>54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54</vt:i4>
      </vt:variant>
    </vt:vector>
  </HeadingPairs>
  <TitlesOfParts>
    <vt:vector size="58" baseType="lpstr">
      <vt:lpstr>Тема Office</vt:lpstr>
      <vt:lpstr>1_Тема Office</vt:lpstr>
      <vt:lpstr>2_Тема Office</vt:lpstr>
      <vt:lpstr>3_Тема Office</vt:lpstr>
      <vt:lpstr>Финансовые рынки и финансовые институты (Фондовый рынок)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ЗАВИСИМОСТЬ ДОХОДНОСТИ ОТ ДЮРАЦИИ (США)</vt:lpstr>
      <vt:lpstr>ЗАВИСИМОСТЬ ДОХОДНОСТИ ОТ ДЮРАЦИИ (РОССИЯ, руб.)</vt:lpstr>
      <vt:lpstr>ЗАВИСИМОСТЬ ДОХОДНОСТИ ОТ ДЮРАЦИИ (Россия, еврооблигации, долл.)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Николай</cp:lastModifiedBy>
  <cp:revision>120</cp:revision>
  <dcterms:created xsi:type="dcterms:W3CDTF">2010-09-30T06:45:29Z</dcterms:created>
  <dcterms:modified xsi:type="dcterms:W3CDTF">2014-09-02T17:13:50Z</dcterms:modified>
</cp:coreProperties>
</file>